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38" r:id="rId3"/>
  </p:sldMasterIdLst>
  <p:notesMasterIdLst>
    <p:notesMasterId r:id="rId51"/>
  </p:notesMasterIdLst>
  <p:sldIdLst>
    <p:sldId id="300" r:id="rId4"/>
    <p:sldId id="311" r:id="rId5"/>
    <p:sldId id="312" r:id="rId6"/>
    <p:sldId id="304" r:id="rId7"/>
    <p:sldId id="329" r:id="rId8"/>
    <p:sldId id="313" r:id="rId9"/>
    <p:sldId id="330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297" r:id="rId25"/>
    <p:sldId id="302" r:id="rId26"/>
    <p:sldId id="307" r:id="rId27"/>
    <p:sldId id="303" r:id="rId28"/>
    <p:sldId id="308" r:id="rId29"/>
    <p:sldId id="261" r:id="rId30"/>
    <p:sldId id="294" r:id="rId31"/>
    <p:sldId id="331" r:id="rId32"/>
    <p:sldId id="309" r:id="rId33"/>
    <p:sldId id="265" r:id="rId34"/>
    <p:sldId id="266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40" r:id="rId43"/>
    <p:sldId id="341" r:id="rId44"/>
    <p:sldId id="342" r:id="rId45"/>
    <p:sldId id="343" r:id="rId46"/>
    <p:sldId id="344" r:id="rId47"/>
    <p:sldId id="345" r:id="rId48"/>
    <p:sldId id="310" r:id="rId49"/>
    <p:sldId id="34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7B3D9-79A4-49D9-B752-9FA32D328885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4B2D2-7B28-4014-AA2B-4B691A765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0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237" y="553494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7237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7237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1" y="13122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0" y="553494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3836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2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57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80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18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5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38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97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6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237" y="553494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7237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7237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1" y="13122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0" y="553494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463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5845"/>
            <a:ext cx="2910840" cy="365125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7382" y="6411260"/>
            <a:ext cx="742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Direktorat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Pembinaan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Sekolah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Menengah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Kejuruan</a:t>
            </a:r>
            <a:endParaRPr lang="en-US" sz="1600" b="1" i="1" dirty="0">
              <a:solidFill>
                <a:srgbClr val="42BA9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0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5845"/>
            <a:ext cx="2910840" cy="365125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7382" y="6411260"/>
            <a:ext cx="742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Direktorat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Pembinaan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Sekolah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Menengah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Kejuruan</a:t>
            </a:r>
            <a:endParaRPr lang="en-US" sz="1600" b="1" i="1" dirty="0">
              <a:solidFill>
                <a:srgbClr val="42BA9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9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818" y="942635"/>
            <a:ext cx="9655849" cy="2354748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8817" y="3641725"/>
            <a:ext cx="9655849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2" y="1163296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837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0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41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7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1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98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85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7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33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818" y="942635"/>
            <a:ext cx="9655849" cy="2354748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8817" y="3641725"/>
            <a:ext cx="9655849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2" y="1163296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9904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2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78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20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76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03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237" y="553494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7237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7237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1" y="13122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0" y="553494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6205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5845"/>
            <a:ext cx="2910840" cy="365125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7382" y="6411260"/>
            <a:ext cx="742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600" b="1" i="1" dirty="0">
                <a:solidFill>
                  <a:srgbClr val="42BA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Direktorat Pembinaan Sekolah Menengah Kejuruan</a:t>
            </a:r>
          </a:p>
        </p:txBody>
      </p:sp>
    </p:spTree>
    <p:extLst>
      <p:ext uri="{BB962C8B-B14F-4D97-AF65-F5344CB8AC3E}">
        <p14:creationId xmlns:p14="http://schemas.microsoft.com/office/powerpoint/2010/main" val="1899554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818" y="942635"/>
            <a:ext cx="9655849" cy="2354748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8817" y="3641725"/>
            <a:ext cx="9655849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2" y="1163296"/>
            <a:ext cx="1567875" cy="15678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8961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30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83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60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78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86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6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99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74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9177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22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69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6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16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91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5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55845"/>
            <a:ext cx="12192000" cy="50215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84000">
                <a:schemeClr val="accent4">
                  <a:lumMod val="45000"/>
                  <a:lumOff val="55000"/>
                </a:schemeClr>
              </a:gs>
              <a:gs pos="4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" y="105153"/>
            <a:ext cx="2630895" cy="1228641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0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55845"/>
            <a:ext cx="12192000" cy="50215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84000">
                <a:schemeClr val="accent4">
                  <a:lumMod val="45000"/>
                  <a:lumOff val="55000"/>
                </a:schemeClr>
              </a:gs>
              <a:gs pos="4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" y="105153"/>
            <a:ext cx="2630895" cy="1228641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6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55845"/>
            <a:ext cx="12192000" cy="50215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84000">
                <a:schemeClr val="accent4">
                  <a:lumMod val="45000"/>
                  <a:lumOff val="55000"/>
                </a:schemeClr>
              </a:gs>
              <a:gs pos="4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" y="105153"/>
            <a:ext cx="2630895" cy="1228641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0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9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9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9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6.jpeg"/><Relationship Id="rId7" Type="http://schemas.openxmlformats.org/officeDocument/2006/relationships/image" Target="../media/image9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9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9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491" y="925611"/>
            <a:ext cx="8372791" cy="1008528"/>
          </a:xfrm>
        </p:spPr>
        <p:txBody>
          <a:bodyPr anchor="ctr">
            <a:noAutofit/>
          </a:bodyPr>
          <a:lstStyle/>
          <a:p>
            <a:pPr>
              <a:lnSpc>
                <a:spcPct val="99000"/>
              </a:lnSpc>
              <a:spcAft>
                <a:spcPts val="0"/>
              </a:spcAft>
            </a:pPr>
            <a:r>
              <a:rPr lang="en-US" sz="3600" b="1" cap="none" dirty="0" err="1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Masa</a:t>
            </a:r>
            <a:r>
              <a:rPr lang="en-US" sz="3600" b="1" cap="none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3600" b="1" cap="none" dirty="0" err="1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Pengenalan</a:t>
            </a:r>
            <a:r>
              <a:rPr lang="en-US" sz="3600" b="1" cap="none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3600" b="1" cap="none" dirty="0" err="1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Lingkungan</a:t>
            </a:r>
            <a:r>
              <a:rPr lang="en-US" sz="3600" b="1" cap="none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3600" b="1" cap="none" dirty="0" err="1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Sekolah</a:t>
            </a:r>
            <a:r>
              <a:rPr lang="en-US" sz="3600" b="1" cap="none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(MPLS)</a:t>
            </a:r>
            <a:endParaRPr lang="en-US" sz="36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3491" y="4775197"/>
            <a:ext cx="8372790" cy="141044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Sekolah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Menengah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Kejuruan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(SMK)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Negeri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Grati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Jl. Raya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Ngopak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No. 1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Grati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Pasuruan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Tahun</a:t>
            </a: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2020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23491" y="2082803"/>
            <a:ext cx="837279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23491" y="3248393"/>
            <a:ext cx="8372790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PENGENALAN PROFIL SEKOLAH</a:t>
            </a:r>
            <a:endParaRPr lang="id-ID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131" descr="Description: logo sm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" y="518259"/>
            <a:ext cx="1747341" cy="170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55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o kegiatan\GERBA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" y="556462"/>
            <a:ext cx="4331369" cy="29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foto kegiatan\GAZEB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86" y="424115"/>
            <a:ext cx="3805990" cy="285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foto kegiatan\TAMAN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91" y="2832086"/>
            <a:ext cx="4149893" cy="31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2684" y="362934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GERBANG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11292" y="3471751"/>
            <a:ext cx="287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smtClean="0"/>
              <a:t>GAZEBO TEMPAT BACA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92316" y="5985735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TAMAN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1" name="Picture 10" descr="tutwuri3d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3" name="Picture 131" descr="Description: logo s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o kegiatan\BKK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2" y="1262564"/>
            <a:ext cx="3478629" cy="46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foto kegiatan\BKK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40" y="2310061"/>
            <a:ext cx="4160921" cy="31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foto kegiatan\UK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29" y="1192629"/>
            <a:ext cx="3409826" cy="45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4967" y="5900736"/>
            <a:ext cx="258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BKK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99513" y="5827953"/>
            <a:ext cx="1925052" cy="377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o kegiatan\PEMILAHAN SAMPA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88460"/>
            <a:ext cx="4046622" cy="30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foto kegiatan\KO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04" y="587374"/>
            <a:ext cx="3497679" cy="38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foto kegiatan\BARCODE TANAMA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32" y="1813093"/>
            <a:ext cx="3289132" cy="39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098" y="4356989"/>
            <a:ext cx="25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smtClean="0"/>
              <a:t>PEMILAHAN SAMPAH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24328" y="4459907"/>
            <a:ext cx="389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smtClean="0"/>
              <a:t>PENGKODEAN MEJA </a:t>
            </a:r>
            <a:r>
              <a:rPr lang="en-ID" b="1" dirty="0" smtClean="0"/>
              <a:t>KURSI </a:t>
            </a:r>
            <a:r>
              <a:rPr lang="en-ID" b="1" dirty="0" smtClean="0"/>
              <a:t>KELAS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40693" y="5844709"/>
            <a:ext cx="269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smtClean="0"/>
              <a:t>BARCODE TANAMAN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0" name="Picture 9" descr="tutwuri3d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Picture 131" descr="Description: logo s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foto kegiatan\tav (2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53" y="1191127"/>
            <a:ext cx="353695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oto kegiatan\tav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81" y="1191127"/>
            <a:ext cx="3755486" cy="22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foto kegiatan\tav (4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53" y="3633536"/>
            <a:ext cx="3480384" cy="198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oto kegiatan\tav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44" y="3633536"/>
            <a:ext cx="3776823" cy="198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9021" y="5895474"/>
            <a:ext cx="430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LAB. TEKNIK AUDIO VIDEO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9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foto kegiatan\tpl (2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66" y="1344696"/>
            <a:ext cx="3825875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foto kegiatan\tpl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31" y="1336268"/>
            <a:ext cx="3833811" cy="21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 kegiatan\tpl (4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04" y="3717758"/>
            <a:ext cx="3881937" cy="21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foto kegiatan\tp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30" y="3700815"/>
            <a:ext cx="3833811" cy="215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5096" y="5987535"/>
            <a:ext cx="549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BENGKEL TEKNIK PENGECORAN LOGAM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6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foto kegiatan\tpm (2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95" y="1266574"/>
            <a:ext cx="37496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o kegiatan\t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3" y="1236562"/>
            <a:ext cx="3800224" cy="21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foto kegiatan\t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3548802"/>
            <a:ext cx="3777916" cy="213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foto kegiatan\tpm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3" y="3548802"/>
            <a:ext cx="3800224" cy="21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1505" y="5799221"/>
            <a:ext cx="458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BENGKEL TEKNIK PEMESINAN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8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5" y="919115"/>
            <a:ext cx="4319336" cy="234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730" y="13926064"/>
            <a:ext cx="3415232" cy="25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5" y="3402485"/>
            <a:ext cx="4319336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D:\foto kegiatan\APAT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32" y="3299094"/>
            <a:ext cx="4732637" cy="2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3" name="Picture 9" descr="D:\foto kegiatan\APAT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31" y="781518"/>
            <a:ext cx="4732337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2562" y="6007608"/>
            <a:ext cx="583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 AGRIBISNIS PERIKANAN AIR TAWAR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0" name="Picture 9" descr="tutwuri3d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Picture 131" descr="Description: logo sm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7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oto kegiatan\ATU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57" y="1020004"/>
            <a:ext cx="4032620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 kegiatan\ATUG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06" y="1020004"/>
            <a:ext cx="4085724" cy="22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foto kegiatan\ATUG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58" y="3450384"/>
            <a:ext cx="4032620" cy="23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foto kegiatan\ATUG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04" y="3442866"/>
            <a:ext cx="4085725" cy="22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1256" y="5883198"/>
            <a:ext cx="513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LAB. AGRIBISNIS TERNAK UNGGAS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o kegiatan\KI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9" y="690578"/>
            <a:ext cx="4547436" cy="25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o kegiatan\KI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690578"/>
            <a:ext cx="4542171" cy="260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foto kegiatan\KI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9" y="3392864"/>
            <a:ext cx="4547436" cy="25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foto kegiatan\KI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3392864"/>
            <a:ext cx="4542171" cy="257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1" y="5998666"/>
            <a:ext cx="378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 KIMIA INDUSTRI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oto kegiatan\MM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3" y="720777"/>
            <a:ext cx="4586289" cy="25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foto kegiatan\M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32" y="681744"/>
            <a:ext cx="4752474" cy="26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foto kegiatan\MM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32" y="3459094"/>
            <a:ext cx="4716504" cy="24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foto kegiatan\MM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3" y="3363685"/>
            <a:ext cx="4586289" cy="25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0894" y="5973946"/>
            <a:ext cx="36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 MULTIMEDIA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 err="1">
                <a:latin typeface="Arial Black" pitchFamily="34" charset="0"/>
              </a:rPr>
              <a:t>Visi</a:t>
            </a:r>
            <a:r>
              <a:rPr lang="en-US" sz="3600" dirty="0">
                <a:latin typeface="Arial Black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17910" y="1816100"/>
            <a:ext cx="6359858" cy="40243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d-ID" sz="3200" dirty="0">
                <a:latin typeface="Arial" pitchFamily="34" charset="0"/>
                <a:cs typeface="Arial" pitchFamily="34" charset="0"/>
              </a:rPr>
              <a:t>Terwujudnya tamatan yang “</a:t>
            </a:r>
            <a:r>
              <a:rPr lang="id-ID" sz="3200" b="1" dirty="0">
                <a:latin typeface="Arial" pitchFamily="34" charset="0"/>
                <a:cs typeface="Arial" pitchFamily="34" charset="0"/>
              </a:rPr>
              <a:t>BERSINAR TERANG</a:t>
            </a:r>
            <a:r>
              <a:rPr lang="id-ID" sz="3200" dirty="0">
                <a:latin typeface="Arial" pitchFamily="34" charset="0"/>
                <a:cs typeface="Arial" pitchFamily="34" charset="0"/>
              </a:rPr>
              <a:t>” Beraklak mulia, Santun, Inovatif, Religius, Tangguh dan Enterprener serta Ramah </a:t>
            </a:r>
            <a:r>
              <a:rPr lang="id-ID" sz="3200" dirty="0" smtClean="0">
                <a:latin typeface="Arial" pitchFamily="34" charset="0"/>
                <a:cs typeface="Arial" pitchFamily="34" charset="0"/>
              </a:rPr>
              <a:t>Lingkungan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H:\00 PPDB 2018\foto untuk brosur\smk tampak dep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7" y="1822871"/>
            <a:ext cx="4602688" cy="2967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6" name="Picture 15" descr="tutwuri3d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Picture 131" descr="Description: logo sm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20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o kegiatan\AK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682716"/>
            <a:ext cx="4627396" cy="259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foto kegiatan\AK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38" y="682716"/>
            <a:ext cx="4708473" cy="26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foto kegiatan\AK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37" y="3438206"/>
            <a:ext cx="4708473" cy="25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foto kegiatan\AK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3420960"/>
            <a:ext cx="4627396" cy="263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621" y="6042311"/>
            <a:ext cx="417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UKK DI LAB AKUNTANSI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sampah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42" y="2115261"/>
            <a:ext cx="71437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7" name="Picture 6" descr="tutwuri3d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Picture 131" descr="Description: logo sm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6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57850" y="1630800"/>
            <a:ext cx="7648035" cy="458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900"/>
              </a:spcBef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Warna</a:t>
            </a:r>
            <a:r>
              <a:rPr lang="en-US" sz="28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Hijau</a:t>
            </a:r>
            <a:endParaRPr lang="en-US" sz="28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sz="2800" dirty="0" err="1"/>
              <a:t>Tempat</a:t>
            </a:r>
            <a:r>
              <a:rPr lang="en-US" sz="2800" dirty="0"/>
              <a:t> </a:t>
            </a:r>
            <a:r>
              <a:rPr lang="en-US" sz="2800" dirty="0" err="1"/>
              <a:t>sampah</a:t>
            </a:r>
            <a:r>
              <a:rPr lang="en-US" sz="2800" dirty="0"/>
              <a:t> </a:t>
            </a:r>
            <a:r>
              <a:rPr lang="en-US" sz="2800" dirty="0" err="1"/>
              <a:t>organik</a:t>
            </a:r>
            <a:r>
              <a:rPr lang="en-US" sz="2800" dirty="0"/>
              <a:t> di </a:t>
            </a:r>
            <a:r>
              <a:rPr lang="en-US" sz="2800" dirty="0" err="1"/>
              <a:t>tandai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warna</a:t>
            </a:r>
            <a:r>
              <a:rPr lang="en-US" sz="2800" dirty="0"/>
              <a:t> </a:t>
            </a:r>
            <a:r>
              <a:rPr lang="en-US" sz="2800" dirty="0" err="1"/>
              <a:t>hijau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bertuliskan</a:t>
            </a:r>
            <a:r>
              <a:rPr lang="en-US" sz="2800" dirty="0"/>
              <a:t> </a:t>
            </a:r>
            <a:r>
              <a:rPr lang="en-US" sz="2800" dirty="0" err="1"/>
              <a:t>organik</a:t>
            </a:r>
            <a:r>
              <a:rPr lang="en-US" sz="2800" dirty="0"/>
              <a:t>, </a:t>
            </a:r>
            <a:r>
              <a:rPr lang="en-US" sz="2800" dirty="0" err="1"/>
              <a:t>sampah</a:t>
            </a:r>
            <a:r>
              <a:rPr lang="en-US" sz="2800" dirty="0"/>
              <a:t> </a:t>
            </a:r>
            <a:r>
              <a:rPr lang="en-US" sz="2800" dirty="0" err="1"/>
              <a:t>inilah</a:t>
            </a:r>
            <a:r>
              <a:rPr lang="en-US" sz="2800" dirty="0"/>
              <a:t> yang </a:t>
            </a:r>
            <a:r>
              <a:rPr lang="en-US" sz="2800" dirty="0" err="1"/>
              <a:t>dijadikan</a:t>
            </a:r>
            <a:r>
              <a:rPr lang="en-US" sz="2800" dirty="0"/>
              <a:t> </a:t>
            </a:r>
            <a:r>
              <a:rPr lang="en-US" sz="2800" dirty="0" err="1"/>
              <a:t>bahan</a:t>
            </a:r>
            <a:r>
              <a:rPr lang="en-US" sz="2800" dirty="0"/>
              <a:t> </a:t>
            </a:r>
            <a:r>
              <a:rPr lang="en-US" sz="2800" dirty="0" err="1"/>
              <a:t>pupuk</a:t>
            </a:r>
            <a:r>
              <a:rPr lang="en-US" sz="2800" dirty="0"/>
              <a:t> </a:t>
            </a:r>
            <a:r>
              <a:rPr lang="en-US" sz="2800" dirty="0" err="1"/>
              <a:t>kompos</a:t>
            </a:r>
            <a:r>
              <a:rPr lang="en-US" sz="2800" dirty="0"/>
              <a:t> </a:t>
            </a:r>
            <a:r>
              <a:rPr lang="en-US" sz="2800" dirty="0" err="1"/>
              <a:t>seperti</a:t>
            </a:r>
            <a:r>
              <a:rPr lang="en-US" sz="2800" dirty="0"/>
              <a:t> </a:t>
            </a:r>
            <a:r>
              <a:rPr lang="en-US" sz="2800" dirty="0" err="1"/>
              <a:t>daun-daunan</a:t>
            </a:r>
            <a:r>
              <a:rPr lang="en-US" sz="2800" dirty="0"/>
              <a:t>, </a:t>
            </a:r>
            <a:r>
              <a:rPr lang="en-US" sz="2800" dirty="0" err="1"/>
              <a:t>bekas</a:t>
            </a:r>
            <a:r>
              <a:rPr lang="en-US" sz="2800" dirty="0"/>
              <a:t> </a:t>
            </a:r>
            <a:r>
              <a:rPr lang="en-US" sz="2800" dirty="0" err="1"/>
              <a:t>sayuran</a:t>
            </a:r>
            <a:r>
              <a:rPr lang="en-US" sz="2800" dirty="0"/>
              <a:t>, </a:t>
            </a:r>
            <a:r>
              <a:rPr lang="en-US" sz="2800" dirty="0" err="1"/>
              <a:t>dll</a:t>
            </a:r>
            <a:r>
              <a:rPr lang="en-US" sz="2800" dirty="0"/>
              <a:t>. </a:t>
            </a:r>
            <a:r>
              <a:rPr lang="en-US" sz="2800" dirty="0" err="1"/>
              <a:t>Adanya</a:t>
            </a:r>
            <a:r>
              <a:rPr lang="en-US" sz="2800" dirty="0"/>
              <a:t> </a:t>
            </a:r>
            <a:r>
              <a:rPr lang="en-US" sz="2800" dirty="0" err="1"/>
              <a:t>tempat</a:t>
            </a:r>
            <a:r>
              <a:rPr lang="en-US" sz="2800" dirty="0"/>
              <a:t> </a:t>
            </a:r>
            <a:r>
              <a:rPr lang="en-US" sz="2800" dirty="0" err="1"/>
              <a:t>sampah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mempercepat</a:t>
            </a:r>
            <a:r>
              <a:rPr lang="en-US" sz="2800" dirty="0"/>
              <a:t> </a:t>
            </a:r>
            <a:r>
              <a:rPr lang="en-US" sz="2800" dirty="0" err="1"/>
              <a:t>pembuatan</a:t>
            </a:r>
            <a:r>
              <a:rPr lang="en-US" sz="2800" dirty="0"/>
              <a:t> </a:t>
            </a:r>
            <a:r>
              <a:rPr lang="en-US" sz="2800" dirty="0" err="1"/>
              <a:t>kompos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sudah</a:t>
            </a:r>
            <a:r>
              <a:rPr lang="en-US" sz="2800" dirty="0"/>
              <a:t> di </a:t>
            </a:r>
            <a:r>
              <a:rPr lang="en-US" sz="2800" dirty="0" err="1"/>
              <a:t>pisahkan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sampah</a:t>
            </a:r>
            <a:r>
              <a:rPr lang="en-US" sz="2800" dirty="0"/>
              <a:t> </a:t>
            </a:r>
            <a:r>
              <a:rPr lang="en-US" sz="2800" dirty="0" err="1"/>
              <a:t>anorganik</a:t>
            </a:r>
            <a:r>
              <a:rPr lang="en-US" sz="2800" dirty="0"/>
              <a:t> </a:t>
            </a:r>
            <a:r>
              <a:rPr lang="en-US" sz="2800" dirty="0" err="1"/>
              <a:t>maupun</a:t>
            </a:r>
            <a:r>
              <a:rPr lang="en-US" sz="2800" dirty="0"/>
              <a:t> B3.</a:t>
            </a:r>
            <a:endParaRPr lang="en-US" sz="28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n-US" sz="2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5087" y="526769"/>
            <a:ext cx="879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2400" b="1" dirty="0" err="1"/>
              <a:t>Tempat</a:t>
            </a:r>
            <a:r>
              <a:rPr lang="en-US" sz="2400" b="1" dirty="0"/>
              <a:t> </a:t>
            </a:r>
            <a:r>
              <a:rPr lang="en-US" sz="2400" b="1" dirty="0" err="1"/>
              <a:t>sampah</a:t>
            </a:r>
            <a:r>
              <a:rPr lang="en-US" sz="2400" b="1" dirty="0"/>
              <a:t> </a:t>
            </a:r>
            <a:r>
              <a:rPr lang="en-US" sz="2400" b="1" dirty="0" err="1"/>
              <a:t>tersebut</a:t>
            </a:r>
            <a:r>
              <a:rPr lang="en-US" sz="2400" b="1" dirty="0"/>
              <a:t> </a:t>
            </a:r>
            <a:r>
              <a:rPr lang="en-US" sz="2400" b="1" dirty="0" err="1"/>
              <a:t>berfungsi</a:t>
            </a:r>
            <a:r>
              <a:rPr lang="en-US" sz="2400" b="1" dirty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memisahkan</a:t>
            </a:r>
            <a:r>
              <a:rPr lang="en-US" sz="2400" b="1" dirty="0"/>
              <a:t> </a:t>
            </a:r>
            <a:r>
              <a:rPr lang="en-US" sz="2400" b="1" dirty="0" err="1"/>
              <a:t>jenis</a:t>
            </a:r>
            <a:r>
              <a:rPr lang="en-US" sz="2400" b="1" dirty="0"/>
              <a:t> </a:t>
            </a:r>
            <a:r>
              <a:rPr lang="en-US" sz="2400" b="1" dirty="0" err="1"/>
              <a:t>sampah</a:t>
            </a:r>
            <a:r>
              <a:rPr lang="en-US" sz="2400" b="1" dirty="0"/>
              <a:t> </a:t>
            </a:r>
            <a:r>
              <a:rPr lang="en-US" sz="2400" b="1" dirty="0" err="1"/>
              <a:t>organik</a:t>
            </a:r>
            <a:r>
              <a:rPr lang="en-US" sz="2400" b="1" dirty="0"/>
              <a:t>, non </a:t>
            </a:r>
            <a:r>
              <a:rPr lang="en-US" sz="2400" b="1" dirty="0" err="1"/>
              <a:t>organik</a:t>
            </a:r>
            <a:r>
              <a:rPr lang="en-US" sz="2400" b="1" dirty="0"/>
              <a:t>, B3, </a:t>
            </a:r>
            <a:r>
              <a:rPr lang="en-US" sz="2400" b="1" dirty="0" err="1"/>
              <a:t>kertas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residu</a:t>
            </a:r>
            <a:r>
              <a:rPr lang="en-US" sz="2400" b="1" dirty="0"/>
              <a:t>.</a:t>
            </a:r>
            <a:endParaRPr lang="id-ID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6" name="Picture 1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0" y="2307539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0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784144" y="548973"/>
            <a:ext cx="8821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>
                <a:solidFill>
                  <a:prstClr val="black"/>
                </a:solidFill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</a:rPr>
              <a:t>Warna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Kuning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6EC693-82A5-45AB-8740-185B982E2B98}"/>
              </a:ext>
            </a:extLst>
          </p:cNvPr>
          <p:cNvSpPr/>
          <p:nvPr/>
        </p:nvSpPr>
        <p:spPr>
          <a:xfrm>
            <a:off x="4612943" y="1547366"/>
            <a:ext cx="69929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sampah</a:t>
            </a:r>
            <a:r>
              <a:rPr lang="en-US" sz="3200" dirty="0"/>
              <a:t> non </a:t>
            </a:r>
            <a:r>
              <a:rPr lang="en-US" sz="3200" dirty="0" err="1"/>
              <a:t>organik</a:t>
            </a:r>
            <a:r>
              <a:rPr lang="en-US" sz="3200" dirty="0"/>
              <a:t> di </a:t>
            </a:r>
            <a:r>
              <a:rPr lang="en-US" sz="3200" dirty="0" err="1"/>
              <a:t>tandai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warna</a:t>
            </a:r>
            <a:r>
              <a:rPr lang="en-US" sz="3200" dirty="0"/>
              <a:t> </a:t>
            </a:r>
            <a:r>
              <a:rPr lang="en-US" sz="3200" dirty="0" err="1"/>
              <a:t>kuning</a:t>
            </a:r>
            <a:r>
              <a:rPr lang="en-US" sz="3200" dirty="0"/>
              <a:t> </a:t>
            </a:r>
            <a:r>
              <a:rPr lang="en-US" sz="3200" dirty="0" err="1"/>
              <a:t>bertuliskan</a:t>
            </a:r>
            <a:r>
              <a:rPr lang="en-US" sz="3200" dirty="0"/>
              <a:t> non </a:t>
            </a:r>
            <a:r>
              <a:rPr lang="en-US" sz="3200" dirty="0" err="1"/>
              <a:t>organik</a:t>
            </a:r>
            <a:r>
              <a:rPr lang="en-US" sz="3200" dirty="0"/>
              <a:t>, </a:t>
            </a:r>
            <a:r>
              <a:rPr lang="en-US" sz="3200" dirty="0" err="1"/>
              <a:t>seperti</a:t>
            </a:r>
            <a:r>
              <a:rPr lang="en-US" sz="3200" dirty="0"/>
              <a:t> </a:t>
            </a:r>
            <a:r>
              <a:rPr lang="en-US" sz="3200" dirty="0" err="1"/>
              <a:t>plastik</a:t>
            </a:r>
            <a:r>
              <a:rPr lang="en-US" sz="3200" dirty="0"/>
              <a:t> </a:t>
            </a:r>
            <a:r>
              <a:rPr lang="en-US" sz="3200" dirty="0" err="1"/>
              <a:t>bekas</a:t>
            </a:r>
            <a:r>
              <a:rPr lang="en-US" sz="3200" dirty="0"/>
              <a:t>, </a:t>
            </a:r>
            <a:r>
              <a:rPr lang="en-US" sz="3200" dirty="0" err="1"/>
              <a:t>gelas</a:t>
            </a:r>
            <a:r>
              <a:rPr lang="en-US" sz="3200" dirty="0"/>
              <a:t> </a:t>
            </a:r>
            <a:r>
              <a:rPr lang="en-US" sz="3200" dirty="0" err="1"/>
              <a:t>bekas</a:t>
            </a:r>
            <a:r>
              <a:rPr lang="en-US" sz="3200" dirty="0"/>
              <a:t> air mineral </a:t>
            </a:r>
            <a:r>
              <a:rPr lang="en-US" sz="3200" dirty="0" err="1"/>
              <a:t>kemasan</a:t>
            </a:r>
            <a:r>
              <a:rPr lang="en-US" sz="3200" dirty="0"/>
              <a:t> </a:t>
            </a:r>
            <a:r>
              <a:rPr lang="en-US" sz="3200" dirty="0" err="1"/>
              <a:t>jenis</a:t>
            </a:r>
            <a:r>
              <a:rPr lang="en-US" sz="3200" dirty="0"/>
              <a:t> </a:t>
            </a:r>
            <a:r>
              <a:rPr lang="en-US" sz="3200" dirty="0" err="1"/>
              <a:t>plastik</a:t>
            </a:r>
            <a:r>
              <a:rPr lang="en-US" sz="3200" dirty="0"/>
              <a:t> </a:t>
            </a:r>
            <a:r>
              <a:rPr lang="en-US" sz="3200" dirty="0" err="1"/>
              <a:t>dll</a:t>
            </a:r>
            <a:r>
              <a:rPr lang="en-US" sz="3200" dirty="0"/>
              <a:t>.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adanya</a:t>
            </a:r>
            <a:r>
              <a:rPr lang="en-US" sz="3200" dirty="0"/>
              <a:t> </a:t>
            </a:r>
            <a:r>
              <a:rPr lang="en-US" sz="3200" dirty="0" err="1"/>
              <a:t>tempat</a:t>
            </a:r>
            <a:r>
              <a:rPr lang="en-US" sz="3200" dirty="0"/>
              <a:t> </a:t>
            </a:r>
            <a:r>
              <a:rPr lang="en-US" sz="3200" dirty="0" err="1"/>
              <a:t>sampah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mempermudah</a:t>
            </a:r>
            <a:r>
              <a:rPr lang="en-US" sz="3200" dirty="0"/>
              <a:t> </a:t>
            </a:r>
            <a:r>
              <a:rPr lang="en-US" sz="3200" dirty="0" err="1"/>
              <a:t>pemanfaatannya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kerajinan</a:t>
            </a:r>
            <a:r>
              <a:rPr lang="en-US" sz="3200" dirty="0"/>
              <a:t> </a:t>
            </a:r>
            <a:r>
              <a:rPr lang="en-US" sz="3200" dirty="0" err="1"/>
              <a:t>daur</a:t>
            </a:r>
            <a:r>
              <a:rPr lang="en-US" sz="3200" dirty="0"/>
              <a:t> </a:t>
            </a:r>
            <a:r>
              <a:rPr lang="en-US" sz="3200" dirty="0" err="1"/>
              <a:t>ulang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di </a:t>
            </a:r>
            <a:r>
              <a:rPr lang="en-US" sz="3200" dirty="0" err="1"/>
              <a:t>daur</a:t>
            </a:r>
            <a:r>
              <a:rPr lang="en-US" sz="3200" dirty="0"/>
              <a:t> </a:t>
            </a:r>
            <a:r>
              <a:rPr lang="en-US" sz="3200" dirty="0" err="1"/>
              <a:t>ulang</a:t>
            </a:r>
            <a:r>
              <a:rPr lang="en-US" sz="3200" dirty="0"/>
              <a:t> di </a:t>
            </a:r>
            <a:r>
              <a:rPr lang="en-US" sz="3200" dirty="0" err="1"/>
              <a:t>pabrik</a:t>
            </a:r>
            <a:r>
              <a:rPr lang="en-US" sz="3200" dirty="0"/>
              <a:t>.</a:t>
            </a:r>
            <a:endParaRPr lang="en-US" sz="2300" dirty="0"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2" name="Picture 11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3" y="2041467"/>
            <a:ext cx="4207277" cy="295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4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23491" y="1166825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096836" y="460677"/>
            <a:ext cx="4509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>
                <a:solidFill>
                  <a:prstClr val="black"/>
                </a:solidFill>
              </a:rPr>
              <a:t>3. </a:t>
            </a:r>
            <a:r>
              <a:rPr lang="en-US" sz="3600" b="1" dirty="0" err="1" smtClean="0">
                <a:solidFill>
                  <a:prstClr val="black"/>
                </a:solidFill>
              </a:rPr>
              <a:t>Warna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Merah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6EC693-82A5-45AB-8740-185B982E2B98}"/>
              </a:ext>
            </a:extLst>
          </p:cNvPr>
          <p:cNvSpPr/>
          <p:nvPr/>
        </p:nvSpPr>
        <p:spPr>
          <a:xfrm>
            <a:off x="4380931" y="1285666"/>
            <a:ext cx="7224955" cy="565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600" dirty="0" err="1"/>
              <a:t>Tempat</a:t>
            </a:r>
            <a:r>
              <a:rPr lang="en-US" sz="3600" dirty="0"/>
              <a:t> </a:t>
            </a:r>
            <a:r>
              <a:rPr lang="en-US" sz="3600" dirty="0" err="1"/>
              <a:t>sampah</a:t>
            </a:r>
            <a:r>
              <a:rPr lang="en-US" sz="3600" dirty="0"/>
              <a:t> B3 di </a:t>
            </a:r>
            <a:r>
              <a:rPr lang="en-US" sz="3600" dirty="0" err="1"/>
              <a:t>tandai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warna</a:t>
            </a:r>
            <a:r>
              <a:rPr lang="en-US" sz="3600" dirty="0"/>
              <a:t> </a:t>
            </a:r>
            <a:r>
              <a:rPr lang="en-US" sz="3600" dirty="0" err="1"/>
              <a:t>merah</a:t>
            </a:r>
            <a:r>
              <a:rPr lang="en-US" sz="3600" dirty="0"/>
              <a:t> </a:t>
            </a:r>
            <a:r>
              <a:rPr lang="en-US" sz="3600" dirty="0" err="1"/>
              <a:t>bertuliskan</a:t>
            </a:r>
            <a:r>
              <a:rPr lang="en-US" sz="3600" dirty="0"/>
              <a:t> B3 (</a:t>
            </a:r>
            <a:r>
              <a:rPr lang="en-US" sz="3600" dirty="0" err="1"/>
              <a:t>Bahan</a:t>
            </a:r>
            <a:r>
              <a:rPr lang="en-US" sz="3600" dirty="0"/>
              <a:t> </a:t>
            </a:r>
            <a:r>
              <a:rPr lang="en-US" sz="3600" dirty="0" err="1"/>
              <a:t>Berbahaya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Beracun</a:t>
            </a:r>
            <a:r>
              <a:rPr lang="en-US" sz="3600" dirty="0"/>
              <a:t>), </a:t>
            </a:r>
            <a:r>
              <a:rPr lang="en-US" sz="3600" dirty="0" err="1"/>
              <a:t>seperti</a:t>
            </a:r>
            <a:r>
              <a:rPr lang="en-US" sz="3600" dirty="0"/>
              <a:t> </a:t>
            </a:r>
            <a:r>
              <a:rPr lang="en-US" sz="3600" dirty="0" err="1"/>
              <a:t>sampah</a:t>
            </a:r>
            <a:r>
              <a:rPr lang="en-US" sz="3600" dirty="0"/>
              <a:t> </a:t>
            </a:r>
            <a:r>
              <a:rPr lang="en-US" sz="3600" dirty="0" err="1"/>
              <a:t>beling</a:t>
            </a:r>
            <a:r>
              <a:rPr lang="en-US" sz="3600" dirty="0"/>
              <a:t>, </a:t>
            </a:r>
            <a:r>
              <a:rPr lang="en-US" sz="3600" dirty="0" err="1"/>
              <a:t>kaca</a:t>
            </a:r>
            <a:r>
              <a:rPr lang="en-US" sz="3600" dirty="0"/>
              <a:t>, </a:t>
            </a:r>
            <a:r>
              <a:rPr lang="en-US" sz="3600" dirty="0" err="1"/>
              <a:t>gelas</a:t>
            </a:r>
            <a:r>
              <a:rPr lang="en-US" sz="3600" dirty="0"/>
              <a:t> </a:t>
            </a:r>
            <a:r>
              <a:rPr lang="en-US" sz="3600" dirty="0" err="1"/>
              <a:t>beling</a:t>
            </a:r>
            <a:r>
              <a:rPr lang="en-US" sz="3600" dirty="0"/>
              <a:t>, </a:t>
            </a:r>
            <a:r>
              <a:rPr lang="en-US" sz="3600" dirty="0" err="1"/>
              <a:t>bekas</a:t>
            </a:r>
            <a:r>
              <a:rPr lang="en-US" sz="3600" dirty="0"/>
              <a:t> </a:t>
            </a:r>
            <a:r>
              <a:rPr lang="en-US" sz="3600" dirty="0" err="1"/>
              <a:t>detergen</a:t>
            </a:r>
            <a:r>
              <a:rPr lang="en-US" sz="3600" dirty="0"/>
              <a:t>, </a:t>
            </a:r>
            <a:r>
              <a:rPr lang="en-US" sz="3600" dirty="0" err="1"/>
              <a:t>obat</a:t>
            </a:r>
            <a:r>
              <a:rPr lang="en-US" sz="3600" dirty="0"/>
              <a:t> </a:t>
            </a:r>
            <a:r>
              <a:rPr lang="en-US" sz="3600" dirty="0" err="1"/>
              <a:t>nyamuk</a:t>
            </a:r>
            <a:r>
              <a:rPr lang="en-US" sz="3600" dirty="0"/>
              <a:t> </a:t>
            </a:r>
            <a:r>
              <a:rPr lang="en-US" sz="3600" dirty="0" err="1"/>
              <a:t>dll</a:t>
            </a:r>
            <a:r>
              <a:rPr lang="en-US" sz="3600" dirty="0"/>
              <a:t>.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adanya</a:t>
            </a:r>
            <a:r>
              <a:rPr lang="en-US" sz="3600" dirty="0"/>
              <a:t> </a:t>
            </a:r>
            <a:r>
              <a:rPr lang="en-US" sz="3600" dirty="0" err="1"/>
              <a:t>tempat</a:t>
            </a:r>
            <a:r>
              <a:rPr lang="en-US" sz="3600" dirty="0"/>
              <a:t> </a:t>
            </a:r>
            <a:r>
              <a:rPr lang="en-US" sz="3600" dirty="0" err="1"/>
              <a:t>sampah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 agar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membahayakan</a:t>
            </a:r>
            <a:r>
              <a:rPr lang="en-US" sz="3600" dirty="0"/>
              <a:t> </a:t>
            </a:r>
            <a:r>
              <a:rPr lang="en-US" sz="3600" dirty="0" err="1"/>
              <a:t>bagi</a:t>
            </a:r>
            <a:r>
              <a:rPr lang="en-US" sz="3600" dirty="0"/>
              <a:t> orang lain.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2" name="Picture 11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9" y="2001600"/>
            <a:ext cx="3866379" cy="381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8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67534" y="1617533"/>
            <a:ext cx="691038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Tempat</a:t>
            </a:r>
            <a:r>
              <a:rPr lang="en-US" sz="3600" dirty="0"/>
              <a:t> </a:t>
            </a:r>
            <a:r>
              <a:rPr lang="en-US" sz="3600" dirty="0" err="1"/>
              <a:t>sampah</a:t>
            </a:r>
            <a:r>
              <a:rPr lang="en-US" sz="3600" dirty="0"/>
              <a:t> </a:t>
            </a:r>
            <a:r>
              <a:rPr lang="en-US" sz="3600" dirty="0" err="1"/>
              <a:t>khusus</a:t>
            </a:r>
            <a:r>
              <a:rPr lang="en-US" sz="3600" dirty="0"/>
              <a:t> </a:t>
            </a:r>
            <a:r>
              <a:rPr lang="en-US" sz="3600" dirty="0" err="1"/>
              <a:t>kertas</a:t>
            </a:r>
            <a:r>
              <a:rPr lang="en-US" sz="3600" dirty="0"/>
              <a:t> </a:t>
            </a:r>
            <a:r>
              <a:rPr lang="en-US" sz="3600" dirty="0" err="1"/>
              <a:t>ditandai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warna</a:t>
            </a:r>
            <a:r>
              <a:rPr lang="en-US" sz="3600" dirty="0"/>
              <a:t> </a:t>
            </a:r>
            <a:r>
              <a:rPr lang="en-US" sz="3600" dirty="0" err="1"/>
              <a:t>biru</a:t>
            </a:r>
            <a:r>
              <a:rPr lang="en-US" sz="3600" dirty="0"/>
              <a:t>.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bertuliskan</a:t>
            </a:r>
            <a:r>
              <a:rPr lang="en-US" sz="3600" dirty="0"/>
              <a:t> </a:t>
            </a:r>
            <a:r>
              <a:rPr lang="en-US" sz="3600" dirty="0" err="1"/>
              <a:t>kertas</a:t>
            </a:r>
            <a:r>
              <a:rPr lang="en-US" sz="3600" dirty="0"/>
              <a:t>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tempat</a:t>
            </a:r>
            <a:r>
              <a:rPr lang="en-US" sz="3600" dirty="0"/>
              <a:t> </a:t>
            </a:r>
            <a:r>
              <a:rPr lang="en-US" sz="3600" dirty="0" err="1"/>
              <a:t>sampahnya</a:t>
            </a:r>
            <a:r>
              <a:rPr lang="en-US" sz="3600" dirty="0"/>
              <a:t>. Salah </a:t>
            </a:r>
            <a:r>
              <a:rPr lang="en-US" sz="3600" dirty="0" err="1"/>
              <a:t>satu</a:t>
            </a:r>
            <a:r>
              <a:rPr lang="en-US" sz="3600" dirty="0"/>
              <a:t> </a:t>
            </a:r>
            <a:r>
              <a:rPr lang="en-US" sz="3600" dirty="0" err="1"/>
              <a:t>manfaatnya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mempermudah</a:t>
            </a:r>
            <a:r>
              <a:rPr lang="en-US" sz="3600" dirty="0"/>
              <a:t> proses </a:t>
            </a:r>
            <a:r>
              <a:rPr lang="en-US" sz="3600" dirty="0" err="1"/>
              <a:t>daur</a:t>
            </a:r>
            <a:r>
              <a:rPr lang="en-US" sz="3600" dirty="0"/>
              <a:t> </a:t>
            </a:r>
            <a:r>
              <a:rPr lang="en-US" sz="3600" dirty="0" err="1"/>
              <a:t>ulang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kerajinan</a:t>
            </a:r>
            <a:r>
              <a:rPr lang="en-US" sz="3600" dirty="0"/>
              <a:t>.</a:t>
            </a:r>
          </a:p>
          <a:p>
            <a:endParaRPr lang="en-US" sz="2400" b="1" dirty="0"/>
          </a:p>
          <a:p>
            <a:pPr>
              <a:spcBef>
                <a:spcPts val="1200"/>
              </a:spcBef>
            </a:pPr>
            <a:endParaRPr lang="en-US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21387" y="784660"/>
            <a:ext cx="3084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 smtClean="0">
                <a:solidFill>
                  <a:prstClr val="black"/>
                </a:solidFill>
              </a:rPr>
              <a:t>4. </a:t>
            </a:r>
            <a:r>
              <a:rPr lang="en-US" sz="3600" b="1" dirty="0" err="1" smtClean="0">
                <a:solidFill>
                  <a:prstClr val="black"/>
                </a:solidFill>
              </a:rPr>
              <a:t>Warna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Biru</a:t>
            </a:r>
            <a:endParaRPr lang="en-US" sz="3600" b="1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2" name="Picture 11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0" y="2067208"/>
            <a:ext cx="4431543" cy="332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190895" y="784660"/>
            <a:ext cx="4414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 smtClean="0">
                <a:solidFill>
                  <a:prstClr val="black"/>
                </a:solidFill>
              </a:rPr>
              <a:t>5. </a:t>
            </a:r>
            <a:r>
              <a:rPr lang="en-US" sz="3600" b="1" dirty="0" err="1" smtClean="0">
                <a:solidFill>
                  <a:prstClr val="black"/>
                </a:solidFill>
              </a:rPr>
              <a:t>Warna</a:t>
            </a:r>
            <a:r>
              <a:rPr lang="en-US" sz="3600" b="1" dirty="0" smtClean="0">
                <a:solidFill>
                  <a:prstClr val="black"/>
                </a:solidFill>
              </a:rPr>
              <a:t> Abu-</a:t>
            </a:r>
            <a:r>
              <a:rPr lang="en-US" sz="3600" b="1" dirty="0" err="1" smtClean="0">
                <a:solidFill>
                  <a:prstClr val="black"/>
                </a:solidFill>
              </a:rPr>
              <a:t>abu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endParaRPr lang="en-US" sz="3600" b="1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2" name="Picture 11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23491" y="1617533"/>
            <a:ext cx="935442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6788" y="1617533"/>
            <a:ext cx="998113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err="1"/>
              <a:t>Tempat</a:t>
            </a:r>
            <a:r>
              <a:rPr lang="en-US" sz="2800" dirty="0"/>
              <a:t> </a:t>
            </a:r>
            <a:r>
              <a:rPr lang="en-US" sz="2800" dirty="0" err="1"/>
              <a:t>sampah</a:t>
            </a:r>
            <a:r>
              <a:rPr lang="en-US" sz="2800" dirty="0"/>
              <a:t> yang </a:t>
            </a:r>
            <a:r>
              <a:rPr lang="en-US" sz="2800" dirty="0" err="1"/>
              <a:t>terakhir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warna</a:t>
            </a:r>
            <a:r>
              <a:rPr lang="en-US" sz="2800" dirty="0"/>
              <a:t> </a:t>
            </a:r>
            <a:r>
              <a:rPr lang="en-US" sz="2800" dirty="0" err="1"/>
              <a:t>abu-abu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tulisan</a:t>
            </a:r>
            <a:r>
              <a:rPr lang="en-US" sz="2800" dirty="0"/>
              <a:t> </a:t>
            </a:r>
            <a:r>
              <a:rPr lang="en-US" sz="2800" dirty="0" err="1"/>
              <a:t>residu</a:t>
            </a:r>
            <a:r>
              <a:rPr lang="en-US" sz="2800" dirty="0"/>
              <a:t>. </a:t>
            </a:r>
            <a:r>
              <a:rPr lang="en-US" sz="2800" dirty="0" err="1"/>
              <a:t>Artinya</a:t>
            </a:r>
            <a:r>
              <a:rPr lang="en-US" sz="2800" dirty="0"/>
              <a:t>, </a:t>
            </a:r>
            <a:r>
              <a:rPr lang="en-US" sz="2800" dirty="0" err="1"/>
              <a:t>tempat</a:t>
            </a:r>
            <a:r>
              <a:rPr lang="en-US" sz="2800" dirty="0"/>
              <a:t> </a:t>
            </a:r>
            <a:r>
              <a:rPr lang="en-US" sz="2800" dirty="0" err="1"/>
              <a:t>sampah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hanya</a:t>
            </a:r>
            <a:r>
              <a:rPr lang="en-US" sz="2800" dirty="0"/>
              <a:t> </a:t>
            </a:r>
            <a:r>
              <a:rPr lang="en-US" sz="2800" dirty="0" err="1"/>
              <a:t>boleh</a:t>
            </a:r>
            <a:r>
              <a:rPr lang="en-US" sz="2800" dirty="0"/>
              <a:t> di </a:t>
            </a:r>
            <a:r>
              <a:rPr lang="en-US" sz="2800" dirty="0" err="1"/>
              <a:t>isi</a:t>
            </a:r>
            <a:r>
              <a:rPr lang="en-US" sz="2800" dirty="0"/>
              <a:t> </a:t>
            </a:r>
            <a:r>
              <a:rPr lang="en-US" sz="2800" dirty="0" err="1"/>
              <a:t>sampah-sampah</a:t>
            </a:r>
            <a:r>
              <a:rPr lang="en-US" sz="2800" dirty="0"/>
              <a:t> </a:t>
            </a:r>
            <a:r>
              <a:rPr lang="en-US" sz="2800" dirty="0" err="1"/>
              <a:t>selain</a:t>
            </a:r>
            <a:r>
              <a:rPr lang="en-US" sz="2800" dirty="0"/>
              <a:t> 4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tersebut</a:t>
            </a:r>
            <a:r>
              <a:rPr lang="en-US" sz="2800" dirty="0"/>
              <a:t> </a:t>
            </a:r>
            <a:r>
              <a:rPr lang="en-US" sz="2800" dirty="0" err="1"/>
              <a:t>diatas</a:t>
            </a:r>
            <a:r>
              <a:rPr lang="en-US" sz="2800" dirty="0"/>
              <a:t>. </a:t>
            </a:r>
            <a:endParaRPr lang="en-US" sz="2800" dirty="0" smtClean="0"/>
          </a:p>
          <a:p>
            <a:pPr>
              <a:spcBef>
                <a:spcPts val="1200"/>
              </a:spcBef>
            </a:pPr>
            <a:r>
              <a:rPr lang="en-US" sz="2800" dirty="0" err="1"/>
              <a:t>Semoga</a:t>
            </a:r>
            <a:r>
              <a:rPr lang="en-US" sz="2800" dirty="0"/>
              <a:t> </a:t>
            </a:r>
            <a:r>
              <a:rPr lang="en-US" sz="2800" dirty="0" err="1"/>
              <a:t>apa</a:t>
            </a:r>
            <a:r>
              <a:rPr lang="en-US" sz="2800" dirty="0"/>
              <a:t> yang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disampaikan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bermanfaat</a:t>
            </a:r>
            <a:r>
              <a:rPr lang="en-US" sz="2800" dirty="0"/>
              <a:t>,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 </a:t>
            </a:r>
            <a:r>
              <a:rPr lang="en-US" sz="2800" dirty="0" err="1"/>
              <a:t>semakin</a:t>
            </a:r>
            <a:r>
              <a:rPr lang="en-US" sz="2800" dirty="0"/>
              <a:t> </a:t>
            </a:r>
            <a:r>
              <a:rPr lang="en-US" sz="2800" dirty="0" err="1"/>
              <a:t>peduli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mencintai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sekitar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. </a:t>
            </a:r>
            <a:r>
              <a:rPr lang="en-US" sz="2800" dirty="0" err="1"/>
              <a:t>Semoga</a:t>
            </a:r>
            <a:r>
              <a:rPr lang="en-US" sz="2800" dirty="0"/>
              <a:t> </a:t>
            </a:r>
            <a:r>
              <a:rPr lang="en-US" sz="2800" dirty="0" err="1"/>
              <a:t>apa</a:t>
            </a:r>
            <a:r>
              <a:rPr lang="en-US" sz="2800" dirty="0"/>
              <a:t> yang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disampaikan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bermanfaat</a:t>
            </a:r>
            <a:r>
              <a:rPr lang="en-US" sz="2800" dirty="0"/>
              <a:t>,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 </a:t>
            </a:r>
            <a:r>
              <a:rPr lang="en-US" sz="2800" dirty="0" err="1"/>
              <a:t>semakin</a:t>
            </a:r>
            <a:r>
              <a:rPr lang="en-US" sz="2800" dirty="0"/>
              <a:t> </a:t>
            </a:r>
            <a:r>
              <a:rPr lang="en-US" sz="2800" dirty="0" err="1"/>
              <a:t>peduli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mencintai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sekitar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.</a:t>
            </a:r>
            <a:endParaRPr lang="en-US" sz="28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00409" y="2299879"/>
            <a:ext cx="938239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id-ID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STAKEHOLDERS SEKOLAH</a:t>
            </a:r>
            <a:endParaRPr lang="en-US" sz="4800" dirty="0">
              <a:solidFill>
                <a:prstClr val="black"/>
              </a:solidFill>
              <a:latin typeface="Lucida Handwriting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3" name="Picture 12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4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8" name="Picture 1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73" y="-51610"/>
            <a:ext cx="12440335" cy="70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3054"/>
            <a:ext cx="8610600" cy="1244901"/>
          </a:xfrm>
        </p:spPr>
        <p:txBody>
          <a:bodyPr/>
          <a:lstStyle/>
          <a:p>
            <a:r>
              <a:rPr lang="en-ID" b="1" dirty="0" err="1" smtClean="0"/>
              <a:t>Kepala</a:t>
            </a:r>
            <a:r>
              <a:rPr lang="en-ID" b="1" dirty="0" smtClean="0"/>
              <a:t> </a:t>
            </a:r>
            <a:r>
              <a:rPr lang="en-ID" b="1" dirty="0" err="1" smtClean="0"/>
              <a:t>sekolah</a:t>
            </a:r>
            <a:r>
              <a:rPr lang="en-ID" b="1" dirty="0" smtClean="0"/>
              <a:t> </a:t>
            </a:r>
            <a:r>
              <a:rPr lang="en-ID" b="1" dirty="0" err="1" smtClean="0"/>
              <a:t>dan</a:t>
            </a:r>
            <a:r>
              <a:rPr lang="en-ID" b="1" dirty="0" smtClean="0"/>
              <a:t> </a:t>
            </a:r>
            <a:br>
              <a:rPr lang="en-ID" b="1" dirty="0" smtClean="0"/>
            </a:br>
            <a:r>
              <a:rPr lang="en-ID" b="1" dirty="0" err="1" smtClean="0"/>
              <a:t>wakil</a:t>
            </a:r>
            <a:r>
              <a:rPr lang="en-ID" b="1" dirty="0" smtClean="0"/>
              <a:t> </a:t>
            </a:r>
            <a:r>
              <a:rPr lang="en-ID" b="1" dirty="0" err="1" smtClean="0"/>
              <a:t>kepala</a:t>
            </a:r>
            <a:r>
              <a:rPr lang="en-ID" b="1" dirty="0" smtClean="0"/>
              <a:t> </a:t>
            </a:r>
            <a:r>
              <a:rPr lang="en-ID" b="1" dirty="0" err="1" smtClean="0"/>
              <a:t>sekolah</a:t>
            </a:r>
            <a:endParaRPr lang="en-US" b="1" dirty="0"/>
          </a:p>
        </p:txBody>
      </p:sp>
      <p:pic>
        <p:nvPicPr>
          <p:cNvPr id="1028" name="Picture 4" descr="D:\foto kegiatan\WhatsApp Image 2019-07-14 at 14.46.5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8" y="1504355"/>
            <a:ext cx="10590246" cy="4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35625" y="369888"/>
            <a:ext cx="5541891" cy="639762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err="1">
                <a:latin typeface="Arial Black" pitchFamily="34" charset="0"/>
              </a:rPr>
              <a:t>Misi</a:t>
            </a:r>
            <a:endParaRPr lang="en-US" sz="3600" b="1" dirty="0"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1755" y="959513"/>
            <a:ext cx="9171296" cy="18985815"/>
          </a:xfrm>
          <a:prstGeom prst="rect">
            <a:avLst/>
          </a:prstGeom>
        </p:spPr>
        <p:txBody>
          <a:bodyPr wrap="square" bIns="13428000">
            <a:spAutoFit/>
          </a:bodyPr>
          <a:lstStyle/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Menyelenggarakan proses pendidikan yang religius dan berdasarkan norma-norma kemasyarakatan untuk mewujudkan SDM yang beriman, bertaqwa dan berbudi luhur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Membudayakan 6 S (Salam, sapa, Salim, Senyum, Sopan, Santun)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Mengembangkan kompetensi diri peserta didik yang disiplin, beretos kerja mandiri, kreatif dan inovatif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Menyelenggarakan pembelajaran berbasis produktif sebagai upaya meningkatkan kualitas SDM berorientasi pada dunia kerja baik tingkat regional maupun nasional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Mengembangkan kurikulum berbasis kompetensi yang berwawasan enterpreneuship dan lingkungan hidup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Menciptakan kultur sekolah bersih melalui kegiatan jumat bersih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Meningkatkan perlindungan dan kelestarian lingkungan dalam upaya mencegah terjadinya kerusakan dan pencemaran lingkungan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4" name="Picture 13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6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3701" y="651260"/>
            <a:ext cx="8262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2800" b="1" dirty="0"/>
              <a:t>URAIAN TUGAS DAN SPESIFIKASI PEKERJAAN</a:t>
            </a:r>
            <a:endParaRPr lang="en-US" sz="28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46662" y="1596789"/>
            <a:ext cx="10159223" cy="4721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d-ID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KEPALA SEKOLAH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id-ID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SELAKU PIMPINAN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Menyusun Perencanaan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2800" dirty="0">
                <a:latin typeface="Arial" panose="020B0604020202020204" pitchFamily="34" charset="0"/>
                <a:cs typeface="Arial" panose="020B0604020202020204" pitchFamily="34" charset="0"/>
              </a:rPr>
              <a:t>Mengorganisir 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  m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engarahkan kegiatan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2800" dirty="0">
                <a:latin typeface="Arial" panose="020B0604020202020204" pitchFamily="34" charset="0"/>
                <a:cs typeface="Arial" panose="020B0604020202020204" pitchFamily="34" charset="0"/>
              </a:rPr>
              <a:t>Mengkoordinir 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Melaksanakan Pengawasan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2800" dirty="0">
                <a:latin typeface="Arial" panose="020B0604020202020204" pitchFamily="34" charset="0"/>
                <a:cs typeface="Arial" panose="020B0604020202020204" pitchFamily="34" charset="0"/>
              </a:rPr>
              <a:t>Melakukan  evaluasi setiap 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2800" dirty="0">
                <a:latin typeface="Arial" panose="020B0604020202020204" pitchFamily="34" charset="0"/>
                <a:cs typeface="Arial" panose="020B0604020202020204" pitchFamily="34" charset="0"/>
              </a:rPr>
              <a:t>Menentukan 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kebijaksanaan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Mengadakan rapat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800" dirty="0">
                <a:latin typeface="Arial" panose="020B0604020202020204" pitchFamily="34" charset="0"/>
                <a:cs typeface="Arial" panose="020B0604020202020204" pitchFamily="34" charset="0"/>
              </a:rPr>
              <a:t>Mengambil </a:t>
            </a: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Mengatur proses belajar mengajar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Mengatur Administrasi : Kantor, Siswa, Keuangan, pegawai, perlengkapan.</a:t>
            </a:r>
          </a:p>
          <a:p>
            <a:pPr marL="0" indent="0">
              <a:buNone/>
            </a:pPr>
            <a:endParaRPr lang="id-ID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d-ID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d-ID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0393" y="575888"/>
            <a:ext cx="6844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/>
              <a:t>Tugas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Wewenang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Tanggungjawab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Kepala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Sekolah</a:t>
            </a:r>
            <a:endParaRPr lang="id-ID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23491" y="2054374"/>
            <a:ext cx="9382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err="1" smtClean="0">
                <a:latin typeface="Arial Rounded MT Bold" panose="020F0704030504030204" pitchFamily="34" charset="0"/>
              </a:rPr>
              <a:t>Kepala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sebagai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pimpinan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utama</a:t>
            </a:r>
            <a:r>
              <a:rPr lang="en-US" sz="2800" dirty="0" smtClean="0">
                <a:latin typeface="Arial Rounded MT Bold" panose="020F0704030504030204" pitchFamily="34" charset="0"/>
              </a:rPr>
              <a:t>,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bertugas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bertanggung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jawab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memimpin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penyelenggaraan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pembelajaran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melajar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mengajar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serta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membina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pendidik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tenaga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pendidikan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serta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membina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hubungan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kerja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sama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peran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serta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masyarakat</a:t>
            </a:r>
            <a:r>
              <a:rPr lang="en-US" sz="2800" dirty="0" smtClean="0">
                <a:latin typeface="Arial Rounded MT Bold" panose="020F0704030504030204" pitchFamily="34" charset="0"/>
              </a:rPr>
              <a:t>.</a:t>
            </a:r>
            <a:endParaRPr lang="id-ID" sz="2800" dirty="0">
              <a:latin typeface="Arial Rounded MT Bold" panose="020F07040305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23491" y="1650113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2" name="Picture 11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6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2006" y="282283"/>
            <a:ext cx="920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err="1" smtClean="0"/>
              <a:t>Kegiatan-kegiatan</a:t>
            </a:r>
            <a:r>
              <a:rPr lang="en-US" sz="3600" b="1" dirty="0" smtClean="0"/>
              <a:t> yang </a:t>
            </a:r>
            <a:r>
              <a:rPr lang="en-US" sz="3600" b="1" dirty="0" err="1" smtClean="0"/>
              <a:t>dilakukan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Kepala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Sekolah</a:t>
            </a:r>
            <a:endParaRPr lang="id-ID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23490" y="1538365"/>
            <a:ext cx="9382395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Melaksanakan</a:t>
            </a:r>
            <a:r>
              <a:rPr lang="en-US" sz="2400" dirty="0" smtClean="0">
                <a:latin typeface="Arial Rounded MT Bold" panose="020F0704030504030204" pitchFamily="34" charset="0"/>
              </a:rPr>
              <a:t> program yang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telah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disusun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bersama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Komite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 smtClean="0">
                <a:latin typeface="Arial Rounded MT Bold" panose="020F0704030504030204" pitchFamily="34" charset="0"/>
              </a:rPr>
              <a:t>;</a:t>
            </a:r>
            <a:endParaRPr lang="id-ID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Menyelenggarakan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musyawarah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 smtClean="0">
                <a:latin typeface="Arial Rounded MT Bold" panose="020F0704030504030204" pitchFamily="34" charset="0"/>
              </a:rPr>
              <a:t> yang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melibatkan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pendidik</a:t>
            </a:r>
            <a:r>
              <a:rPr lang="en-US" sz="2400" dirty="0" smtClean="0">
                <a:latin typeface="Arial Rounded MT Bold" panose="020F0704030504030204" pitchFamily="34" charset="0"/>
              </a:rPr>
              <a:t>, OSIS,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Komite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tokoh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masyarakat</a:t>
            </a:r>
            <a:r>
              <a:rPr lang="en-US" sz="2400" dirty="0" smtClean="0">
                <a:latin typeface="Arial Rounded MT Bold" panose="020F0704030504030204" pitchFamily="34" charset="0"/>
              </a:rPr>
              <a:t>;</a:t>
            </a:r>
            <a:endParaRPr lang="id-ID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Menertibkan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lingkungan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 smtClean="0">
                <a:latin typeface="Arial Rounded MT Bold" panose="020F0704030504030204" pitchFamily="34" charset="0"/>
              </a:rPr>
              <a:t> (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perangkat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keras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dan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perangkat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lunak</a:t>
            </a:r>
            <a:r>
              <a:rPr lang="en-US" sz="2400" dirty="0" smtClean="0">
                <a:latin typeface="Arial Rounded MT Bold" panose="020F0704030504030204" pitchFamily="34" charset="0"/>
              </a:rPr>
              <a:t>);</a:t>
            </a:r>
          </a:p>
          <a:p>
            <a:pPr marL="457200" indent="-4572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Mengadakan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pertemuan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baik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rutin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maupun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insidental</a:t>
            </a:r>
            <a:r>
              <a:rPr lang="en-US" sz="2400" dirty="0" smtClean="0">
                <a:latin typeface="Arial Rounded MT Bold" panose="020F0704030504030204" pitchFamily="34" charset="0"/>
              </a:rPr>
              <a:t> yang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bersifat</a:t>
            </a:r>
            <a:r>
              <a:rPr lang="en-US" sz="2400" dirty="0" smtClean="0">
                <a:latin typeface="Arial Rounded MT Bold" panose="020F0704030504030204" pitchFamily="34" charset="0"/>
              </a:rPr>
              <a:t> internal (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kepala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pendidik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orangtua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siswa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siswa</a:t>
            </a:r>
            <a:r>
              <a:rPr lang="en-US" sz="2400" dirty="0" smtClean="0">
                <a:latin typeface="Arial Rounded MT Bold" panose="020F0704030504030204" pitchFamily="34" charset="0"/>
              </a:rPr>
              <a:t>)</a:t>
            </a:r>
          </a:p>
          <a:p>
            <a:pPr marL="457200" indent="-4572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Menyelenggarakan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kegiatan</a:t>
            </a:r>
            <a:r>
              <a:rPr lang="en-US" sz="2400" dirty="0" smtClean="0">
                <a:latin typeface="Arial Rounded MT Bold" panose="020F0704030504030204" pitchFamily="34" charset="0"/>
              </a:rPr>
              <a:t> yang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dapat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menunjang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ketahanan</a:t>
            </a:r>
            <a:r>
              <a:rPr 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sekolah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latin typeface="Arial Rounded MT Bold" panose="020F0704030504030204" pitchFamily="34" charset="0"/>
              </a:rPr>
              <a:t>(PKS,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Pramuka</a:t>
            </a:r>
            <a:r>
              <a:rPr lang="en-US" sz="2400" dirty="0" smtClean="0">
                <a:latin typeface="Arial Rounded MT Bold" panose="020F0704030504030204" pitchFamily="34" charset="0"/>
              </a:rPr>
              <a:t>, PMR,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Paskib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Kesenian</a:t>
            </a:r>
            <a:r>
              <a:rPr lang="en-US" sz="2400" dirty="0" smtClean="0">
                <a:latin typeface="Arial Rounded MT Bold" panose="020F0704030504030204" pitchFamily="34" charset="0"/>
              </a:rPr>
              <a:t>)</a:t>
            </a:r>
            <a:endParaRPr lang="id-ID" sz="2400" dirty="0">
              <a:latin typeface="Arial Rounded MT Bold" panose="020F07040305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3" name="Picture 12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76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286" y="424784"/>
            <a:ext cx="8610600" cy="1293028"/>
          </a:xfrm>
        </p:spPr>
        <p:txBody>
          <a:bodyPr/>
          <a:lstStyle/>
          <a:p>
            <a:r>
              <a:rPr lang="id-ID" b="1" dirty="0">
                <a:solidFill>
                  <a:srgbClr val="002060"/>
                </a:solidFill>
              </a:rPr>
              <a:t>KEPALA SUB. BAGIAN TATA USAHA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913774" y="1555844"/>
            <a:ext cx="10363826" cy="4776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Program Kerja Tata Usaha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Mengurus kebutuhan fasilitas 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Mengatur pengurusan kepegawaian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Membina dan mengembangkan karier 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Menyiapkan dan menyajikan data statistik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Mengatur pelaksanaan kesekretariatan dan kerumahtanggan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Membantu KS pelaksanaan untuk mengembangkan sistem informasi 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Mengatur administrasi inventaris sekolah (alat, perabot, ATK)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Membantu KS dalam penyusunan RAPBS dan RIPS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laporan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44703"/>
            <a:ext cx="8610600" cy="1293028"/>
          </a:xfrm>
        </p:spPr>
        <p:txBody>
          <a:bodyPr>
            <a:normAutofit/>
          </a:bodyPr>
          <a:lstStyle/>
          <a:p>
            <a:r>
              <a:rPr lang="id-ID" b="1" dirty="0">
                <a:solidFill>
                  <a:srgbClr val="FF0000"/>
                </a:solidFill>
              </a:rPr>
              <a:t>WAKIL KEPALA SEKOLAH URUSAN PROGRAM </a:t>
            </a:r>
            <a:r>
              <a:rPr lang="id-ID" b="1" dirty="0" smtClean="0">
                <a:solidFill>
                  <a:srgbClr val="FF0000"/>
                </a:solidFill>
              </a:rPr>
              <a:t>KURIKULUM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57174" y="1665027"/>
            <a:ext cx="11630025" cy="46948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Memasyarakatkan dan mengembangkan kurikulum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program pengajaran (mingguan, bulanan, catur wulan, tahunan) dan mengkoordinasikan pelaksanaannya.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Menganalisis ketercapaian target kurikulum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 Mengkoordinir pengembangan kurikulum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kegiatan belajar mengajar termasuk pembagian tugas guru, jadwal pelajaran, evaluasi belajar, dan sebagainya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kriteria kenaikan kelas dan persyaratan kelulusan bersama K3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Mengarahkan penyusunan PERANGKAT PEMBELAJARAN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Menggali materi-materi untuk penyesuain kurikulum dan program magang bersama K3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laporan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grpSp>
        <p:nvGrpSpPr>
          <p:cNvPr id="4" name="Group 3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5" name="Picture 4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7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9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95600" y="423179"/>
            <a:ext cx="8610600" cy="1293028"/>
          </a:xfrm>
        </p:spPr>
        <p:txBody>
          <a:bodyPr>
            <a:normAutofit/>
          </a:bodyPr>
          <a:lstStyle/>
          <a:p>
            <a:r>
              <a:rPr lang="id-ID" sz="2800" b="1" dirty="0"/>
              <a:t>WAKIL KEPALA SEKOLAH URUSAN HUBUNGAN KERJA INDUSTRI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1987" y="1381254"/>
            <a:ext cx="10897667" cy="48830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Merencanakan program kerja hubungan industri setiap program studi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pembuatan peta dunia kerja/industri yang relevan di kota madya/kabupaten/wilayahnya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Mempromosikan sekolah dan megkoordinir penelusuran tamatan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Merencanakan hubungan kerja dan pembinaannya dengan dunia kerja kepala rumpun yang relevan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Merencanakan program PRAKERIN/PKL/PROGRAM MAGANG/SISTEM GANDA serta mengkoordinir pelaksanaannya.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“Guru Tamu” dari dunia kerja untuk mengajar disekolah.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program magang bagi guru di dunia kerja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Membuat laporan berkala dan insidentil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pengelolaan UPJ</a:t>
            </a:r>
            <a:endParaRPr lang="id-ID" dirty="0"/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68305" y="368588"/>
            <a:ext cx="8610600" cy="1293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WAKIL KEPALA SEKOLAH URUSAN KESISWAAN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560" y="1487606"/>
            <a:ext cx="11244037" cy="47903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Menyusun Program Kerja Pembinaan Siswa (Bulanan, Cawu, Tahunan) Dan Mengkoordinir Pelaksanaannya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Menyusun program kerja 5K-7K dan mengkoordinir pelaksanaannya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Mengkoordinasikan pelaksanaan pemilihan pengurus OSIS dan Pramuka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Membimbing dan mengawasi kegiatan OSIS dan Pramuka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Mengkoordinir pelaksanaan pemilihan calon siswa teladan, penerimaan beasiswa, dan paskibraka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Mengkoordinir perencanaan dan pelaksanaan pembinaan kesiswaan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Mengawasi dan mengevaluasi pelaksanaan pembinaan kesiswaan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Mengkoordinir kegiatan upacara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mtClean="0"/>
              <a:t>Membuat Laporan</a:t>
            </a:r>
            <a:endParaRPr lang="id-ID" dirty="0"/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2896" y="636536"/>
            <a:ext cx="86106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/>
              <a:t>WAKIL KEPALA SEKOLAH URUSAN SARANA DAN PRASARANA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1570" y="1473958"/>
            <a:ext cx="11167068" cy="4585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Program Kerja pemanfaatan, pemeliharaan dan perawatan sarana dan prasarana (Bulanan, Cawu, Tahunan)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penyusunan kebutuhan sarana/prasarana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pelaksanaan inventarisasi sarana dan prasarana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pelaksanaan pengadaan bahan praktik serta perlengkapan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pemeliharaan, perbaikan pengembangan dan penghapusan sarana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evaluasi penggunaan sarana dan prasarana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pengawasan penggunaan sarana dan prasarana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Membuat laporan berkala dan insidentil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81953" y="734497"/>
            <a:ext cx="8610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/>
              <a:t>WAKIL KEPALA SEKOLAH URUSAN MANAJEMEN MUTU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296537"/>
            <a:ext cx="11401425" cy="51328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Menyusun Program Kerja hubungan masyarakat dan manajemen mutu (Bulanan, Cawu, Tahunan)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dan mendorong pelaksanaan SMM ISO 9001:2015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seluruh program kegiatan Waka, sehingga tercipta kinerja yang baik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Mengontrol terhadap sasaran mutu masing-masing bidang yaitu kesiswaan, sarpras, kurikulum, dan HKI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Mengontrol terhadap kepatuhan, efektifitas dan pelaksanaan serta pemeliharaan sistem dan didokumentasikan.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peningkatan kompetensi guru dan karyawan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seluruh proses yang diperlukan untuk sistem manajemen mutu, ditetapkan, diterapkan dan dipelihara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seluruh kegiatan KS dan mengkoordinasikan dengan pihak pihak terkait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Mengkoordinir seluruh persyuratan disekolah baik surat keluar dan masuk beserta undangan lainnya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Membuat laporann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grpSp>
        <p:nvGrpSpPr>
          <p:cNvPr id="5" name="Group 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6" name="Picture 5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8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6544" y="870975"/>
            <a:ext cx="8610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FF0000"/>
                </a:solidFill>
              </a:rPr>
              <a:t>WAKIL KEPALA SEKOLAH URUSAN HUMUS DAN SDM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00860" y="1337481"/>
            <a:ext cx="10363826" cy="49762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Menyusun Program kerja hubungan masyarakat dan SDM (Bulanan, Cawu, Tahunan)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Mengkoordinasikan peningkatan akses dan pencitraan SMK dimata Masyarakat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Mengkoordinasikan seluruh program peningkatan SDM, berupa pelatihan-pelatihan, seminar dll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Menjembatani antara sekolah dengan komite sekolah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Mengkoordinir seluruh program kenaikan pangkat dan kesejahterakan bagi guru dan karyawan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Mengontrol terhadap kedisiplinan karyawan, dll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smtClean="0"/>
              <a:t>Mengontrol seluruh kegiatan di unit kerja masing-masing agar sistem berjalan dengan baik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grpSp>
        <p:nvGrpSpPr>
          <p:cNvPr id="6" name="Group 5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7" name="Picture 6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9" name="Picture 8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0" y="772433"/>
            <a:ext cx="703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3600" b="1" dirty="0" smtClean="0"/>
              <a:t>PROGRAM SEKOLAH</a:t>
            </a:r>
            <a:endParaRPr lang="id-ID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9618" y="1657696"/>
            <a:ext cx="9886268" cy="522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KEGIATAN RUTIN :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BEKERJASAMA DENGAN DUDI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KELAS X   :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Kunjungan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Industri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(1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hari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KELAS XI  :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Praktik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Kerja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Industri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(PKL) (6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Bulan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KELAS XII :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Uji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Kompetensi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Keahlian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(UKK) (1 – 2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hari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23491" y="1426137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8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364" y="491418"/>
            <a:ext cx="9328484" cy="1293028"/>
          </a:xfrm>
        </p:spPr>
        <p:txBody>
          <a:bodyPr/>
          <a:lstStyle/>
          <a:p>
            <a:r>
              <a:rPr lang="en-ID" b="1" dirty="0" err="1" smtClean="0"/>
              <a:t>Foto</a:t>
            </a:r>
            <a:r>
              <a:rPr lang="en-ID" b="1" dirty="0" smtClean="0"/>
              <a:t> </a:t>
            </a:r>
            <a:r>
              <a:rPr lang="en-ID" b="1" dirty="0" err="1" smtClean="0"/>
              <a:t>ketua</a:t>
            </a:r>
            <a:r>
              <a:rPr lang="en-ID" b="1" dirty="0" smtClean="0"/>
              <a:t> </a:t>
            </a:r>
            <a:r>
              <a:rPr lang="en-ID" b="1" dirty="0" err="1" smtClean="0"/>
              <a:t>kompetensi</a:t>
            </a:r>
            <a:r>
              <a:rPr lang="en-ID" b="1" dirty="0" smtClean="0"/>
              <a:t> </a:t>
            </a:r>
            <a:r>
              <a:rPr lang="en-ID" b="1" dirty="0" err="1" smtClean="0"/>
              <a:t>keahlian</a:t>
            </a:r>
            <a:endParaRPr lang="en-US" b="1" dirty="0"/>
          </a:p>
        </p:txBody>
      </p:sp>
      <p:pic>
        <p:nvPicPr>
          <p:cNvPr id="5122" name="Picture 2" descr="D:\foto kegiatan\WhatsApp Image 2019-07-14 at 14.44.5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33015"/>
            <a:ext cx="10820400" cy="49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0" name="Picture 9" descr="tutwuri3d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Picture 131" descr="Description: logo sm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95600" y="232110"/>
            <a:ext cx="8610600" cy="1293028"/>
          </a:xfrm>
        </p:spPr>
        <p:txBody>
          <a:bodyPr>
            <a:normAutofit/>
          </a:bodyPr>
          <a:lstStyle/>
          <a:p>
            <a:r>
              <a:rPr lang="id-ID" sz="2800" b="1" dirty="0" smtClean="0"/>
              <a:t>KEPALA KOMPETENSI KEAHLIAN</a:t>
            </a:r>
            <a:endParaRPr lang="id-ID" sz="28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3773" y="1269242"/>
            <a:ext cx="10591289" cy="4844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Membuat Program Kerja (mingguan, bulanan, cawu)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Mendalami dan mengembangkan kurikulum sesuai dengan rumpunnya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penggunaan ruang praktek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Membantu kepala sekolah dalam peningkatan profesi guru sesuai dengan rumpunnya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Mengkoordinasikan tugas guru dalam rumpun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Supervisi dan evaluasi KBM dan tugas lain dalam rumpun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Mengatur urusan administrasi meliputi catatan kemajuan siswa, data guru, inventaris sekolah dalam rumpunnya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Membantu wakil kepala sekolah bidang hubungan industri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Membantu pelaksanaan bimbingan kejuruan dalam rumpunnya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dirty="0" smtClean="0"/>
              <a:t>Membuat laporan berkala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8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63838" y="491318"/>
            <a:ext cx="8610600" cy="1047467"/>
          </a:xfrm>
        </p:spPr>
        <p:txBody>
          <a:bodyPr/>
          <a:lstStyle/>
          <a:p>
            <a:r>
              <a:rPr lang="id-ID" dirty="0" smtClean="0"/>
              <a:t>Koordinator ekstrakurikuler</a:t>
            </a:r>
            <a:endParaRPr lang="id-ID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6688" y="1409147"/>
            <a:ext cx="10692021" cy="48142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Menyusun program kerja kegiatan ekstrakurikuler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Membuat tata tertib dari masing-masing ekskul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Mendata smua anggota ekskul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Mendata prestasi yang sudah diperoleh anggota ekskul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Memberikan arahan kepada setiap kegiatan ekskul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Mengontrol dan mengawasi kegiatan ekskul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3200" dirty="0" smtClean="0"/>
              <a:t>Mengevaluasi kegiatan ekskul</a:t>
            </a:r>
          </a:p>
          <a:p>
            <a:pPr>
              <a:buFont typeface="Wingdings" panose="05000000000000000000" pitchFamily="2" charset="2"/>
              <a:buChar char="Ø"/>
            </a:pPr>
            <a:endParaRPr lang="id-ID" dirty="0" smtClean="0"/>
          </a:p>
          <a:p>
            <a:pPr>
              <a:buFont typeface="Wingdings" panose="05000000000000000000" pitchFamily="2" charset="2"/>
              <a:buChar char="Ø"/>
            </a:pP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6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18430" y="546010"/>
            <a:ext cx="8610600" cy="1293028"/>
          </a:xfrm>
        </p:spPr>
        <p:txBody>
          <a:bodyPr>
            <a:normAutofit/>
          </a:bodyPr>
          <a:lstStyle/>
          <a:p>
            <a:r>
              <a:rPr lang="id-ID" dirty="0" smtClean="0">
                <a:solidFill>
                  <a:srgbClr val="FF0000"/>
                </a:solidFill>
              </a:rPr>
              <a:t>Koordinator ketertiban dan keamanan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3774" y="1869742"/>
            <a:ext cx="10363826" cy="45583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Membuat Program Kerja Tatib Sekolah</a:t>
            </a:r>
          </a:p>
          <a:p>
            <a:r>
              <a:rPr lang="id-ID" dirty="0" smtClean="0"/>
              <a:t>Mengisi buku catatan kejadian</a:t>
            </a:r>
          </a:p>
          <a:p>
            <a:r>
              <a:rPr lang="id-ID" dirty="0" smtClean="0"/>
              <a:t>Mengamankan pelaksanaan upacara, PBM, PAS/UNBK/LSP/UKK/Rapat</a:t>
            </a:r>
          </a:p>
          <a:p>
            <a:r>
              <a:rPr lang="id-ID" dirty="0" smtClean="0"/>
              <a:t>Menjaga keamanan dan ketenangan sekolah</a:t>
            </a:r>
          </a:p>
          <a:p>
            <a:r>
              <a:rPr lang="id-ID" dirty="0" smtClean="0"/>
              <a:t>Melaporkan kejadian secepatnya bila ada berkoordinasi dengan WAKA kesiswaan dalam membuat tata tertib sekolah</a:t>
            </a:r>
          </a:p>
          <a:p>
            <a:r>
              <a:rPr lang="id-ID" dirty="0" smtClean="0"/>
              <a:t>Menegakkan disiplin dan tata tertib sekolah</a:t>
            </a:r>
          </a:p>
          <a:p>
            <a:r>
              <a:rPr lang="id-ID" dirty="0" smtClean="0"/>
              <a:t>Berkoordinasi dengan walas, BK/BP dalam memproses, sekolah bila diperlukan, membina siswa terkait dengan pelanggaran sekolah bila diperlukan sekolah.</a:t>
            </a: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2895" y="546009"/>
            <a:ext cx="8610600" cy="1293028"/>
          </a:xfrm>
        </p:spPr>
        <p:txBody>
          <a:bodyPr/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KOORDINATOR KETAQWAAN KEPADA TUHAN YANG MAHA ESA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3775" y="1843206"/>
            <a:ext cx="10363826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Merencanakan Program Kerja Yang Berkaitan Dengan Ketaqwaan</a:t>
            </a:r>
          </a:p>
          <a:p>
            <a:r>
              <a:rPr lang="id-ID" dirty="0" smtClean="0"/>
              <a:t>Melaksanakan ibadah sesuai dengan ketentuan agama masing-masing</a:t>
            </a:r>
          </a:p>
          <a:p>
            <a:r>
              <a:rPr lang="id-ID" dirty="0" smtClean="0"/>
              <a:t>Memperingati hari-hari besar agama</a:t>
            </a:r>
          </a:p>
          <a:p>
            <a:r>
              <a:rPr lang="id-ID" dirty="0" smtClean="0"/>
              <a:t>Mengadakan lomba dan mengikuti kegiatan lomba yang bersifat keagamaan</a:t>
            </a:r>
          </a:p>
          <a:p>
            <a:r>
              <a:rPr lang="id-ID" dirty="0" smtClean="0"/>
              <a:t>Membuat dan menjadwal kegiatan sholat wajib maupun sunah termasuk sholat jum’at dan sholat hari raya</a:t>
            </a:r>
          </a:p>
          <a:p>
            <a:r>
              <a:rPr lang="id-ID" dirty="0" smtClean="0"/>
              <a:t>Mengevaluasi hasil kerja program</a:t>
            </a:r>
          </a:p>
          <a:p>
            <a:r>
              <a:rPr lang="id-ID" dirty="0" smtClean="0"/>
              <a:t>Membuat laporan</a:t>
            </a: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4657" y="668839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Koordinator </a:t>
            </a:r>
            <a:r>
              <a:rPr lang="en-US" dirty="0" smtClean="0"/>
              <a:t>MAPEL WAJIB A &amp; B</a:t>
            </a:r>
            <a:r>
              <a:rPr lang="id-ID" dirty="0" smtClean="0"/>
              <a:t/>
            </a:r>
            <a:br>
              <a:rPr lang="id-ID" dirty="0" smtClean="0"/>
            </a:br>
            <a:r>
              <a:rPr lang="id-ID" dirty="0" smtClean="0"/>
              <a:t>serta staff kurikulum</a:t>
            </a:r>
            <a:endParaRPr lang="id-ID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92574"/>
            <a:ext cx="10820400" cy="4226112"/>
          </a:xfrm>
        </p:spPr>
        <p:txBody>
          <a:bodyPr/>
          <a:lstStyle/>
          <a:p>
            <a:r>
              <a:rPr lang="id-ID" cap="none" dirty="0" smtClean="0"/>
              <a:t>Membuat Program Kerja</a:t>
            </a:r>
          </a:p>
          <a:p>
            <a:r>
              <a:rPr lang="id-ID" cap="none" dirty="0" smtClean="0"/>
              <a:t>Berkoordinasi Dan Bertanggung Jawab Kepada Waka Kurikulum</a:t>
            </a:r>
          </a:p>
          <a:p>
            <a:r>
              <a:rPr lang="id-ID" cap="none" dirty="0" smtClean="0"/>
              <a:t>Menyusun Kegiatan Dan Pelaporam MGMP Normatif Adaptif</a:t>
            </a:r>
          </a:p>
          <a:p>
            <a:r>
              <a:rPr lang="id-ID" cap="none" dirty="0" smtClean="0"/>
              <a:t>Mengkoordinasi pengadaan media belajar</a:t>
            </a:r>
          </a:p>
          <a:p>
            <a:r>
              <a:rPr lang="id-ID" cap="none" dirty="0" smtClean="0"/>
              <a:t>Membantu kurikulum dalam menghimpun kelengkapan mengajar guru adaptif normatif</a:t>
            </a:r>
          </a:p>
          <a:p>
            <a:r>
              <a:rPr lang="id-ID" cap="none" dirty="0" smtClean="0"/>
              <a:t>Membantu kurikulum dalam menyusun jadwal pembelajaran</a:t>
            </a:r>
          </a:p>
          <a:p>
            <a:r>
              <a:rPr lang="id-ID" cap="none" dirty="0" smtClean="0"/>
              <a:t>Membantu kurikulum mengontrol jalannya pelaksanaan KBM.</a:t>
            </a:r>
          </a:p>
          <a:p>
            <a:r>
              <a:rPr lang="id-ID" cap="none" dirty="0" smtClean="0"/>
              <a:t>Mengkoordinir jadwal yang dibuat K3 untuk kemudian menyusun jadwal pelajaran</a:t>
            </a:r>
          </a:p>
          <a:p>
            <a:endParaRPr lang="id-ID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75443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4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3161335" y="4633615"/>
            <a:ext cx="6003594" cy="839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id-ID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TERIMA KASIH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5" name="Picture 14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7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74" y="1050879"/>
            <a:ext cx="4403678" cy="33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63" y="996287"/>
            <a:ext cx="3848669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2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247" y="204814"/>
            <a:ext cx="8610600" cy="1293028"/>
          </a:xfrm>
        </p:spPr>
        <p:txBody>
          <a:bodyPr/>
          <a:lstStyle/>
          <a:p>
            <a:r>
              <a:rPr lang="en-US" b="1" dirty="0" smtClean="0"/>
              <a:t>TUGAS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23491" y="1255428"/>
            <a:ext cx="9475023" cy="559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memimpin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SMKN 1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Grati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Sebutkan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Keahlian</a:t>
            </a:r>
            <a:r>
              <a:rPr lang="en-US" sz="2600" dirty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SMKN 1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Grati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beserta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Ketua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Keahlian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Mengenal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warna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jelaskan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kegunaan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masing-masing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warna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rutin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Jelaskan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kegiatan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rutin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kegiatan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pengenalan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lingkungan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stakeholder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Lakunan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scan barcode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tanaman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lingkungan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tulis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 yang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barcode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tersebut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AutoNum type="arabicPeriod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 smtClean="0"/>
              <a:t>PROGRAM SEKOLAH</a:t>
            </a:r>
            <a:r>
              <a:rPr lang="id-ID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id-ID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4" name="Picture 3" descr="tutwuri3d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Picture 131" descr="Description: logo s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2223491" y="1535321"/>
            <a:ext cx="93823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2322" y="1657696"/>
            <a:ext cx="9913564" cy="417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KEGIATAN INOVASI :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egiatan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Ekstra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Akademik</a:t>
            </a:r>
            <a:r>
              <a:rPr lang="en-US" sz="3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</a:p>
          <a:p>
            <a:pPr marL="514350" indent="-514350">
              <a:lnSpc>
                <a:spcPct val="90000"/>
              </a:lnSpc>
              <a:spcBef>
                <a:spcPts val="12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Bimbingan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karya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ilmiah</a:t>
            </a:r>
            <a:r>
              <a:rPr lang="en-US" sz="2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Remaja</a:t>
            </a: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514350" indent="-514350">
              <a:lnSpc>
                <a:spcPct val="90000"/>
              </a:lnSpc>
              <a:spcBef>
                <a:spcPts val="12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Bimbingan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Lomba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Kompetensi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Siswa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(LKS)</a:t>
            </a:r>
          </a:p>
          <a:p>
            <a:pPr marL="514350" indent="-514350">
              <a:lnSpc>
                <a:spcPct val="90000"/>
              </a:lnSpc>
              <a:spcBef>
                <a:spcPts val="1200"/>
              </a:spcBef>
              <a:buAutoNum type="arabicPeriod"/>
            </a:pP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Bimbingan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penelitian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/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inovasi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pada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masing-masing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Komptensi</a:t>
            </a:r>
            <a:r>
              <a:rPr lang="en-US" sz="26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Keahlian</a:t>
            </a: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514350" indent="-514350">
              <a:lnSpc>
                <a:spcPct val="90000"/>
              </a:lnSpc>
              <a:spcBef>
                <a:spcPts val="1200"/>
              </a:spcBef>
              <a:buAutoNum type="arabicPeriod"/>
            </a:pP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endParaRPr lang="en-US" sz="2600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021" y="0"/>
            <a:ext cx="8610600" cy="1293028"/>
          </a:xfrm>
        </p:spPr>
        <p:txBody>
          <a:bodyPr/>
          <a:lstStyle/>
          <a:p>
            <a:r>
              <a:rPr lang="id-ID" b="1" dirty="0" smtClean="0"/>
              <a:t>L</a:t>
            </a:r>
            <a:r>
              <a:rPr lang="en-US" b="1" dirty="0" smtClean="0"/>
              <a:t>INGKUNGAN</a:t>
            </a:r>
            <a:r>
              <a:rPr lang="id-ID" b="1" dirty="0" smtClean="0"/>
              <a:t> SMKN 1 GRATI</a:t>
            </a:r>
            <a:endParaRPr lang="id-ID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83" y="1035716"/>
            <a:ext cx="3714750" cy="20177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56" y="3500618"/>
            <a:ext cx="3713680" cy="2285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56" y="1035716"/>
            <a:ext cx="3747292" cy="2016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56" y="3500617"/>
            <a:ext cx="3747292" cy="2285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6505" y="3058496"/>
            <a:ext cx="28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Masjid </a:t>
            </a:r>
            <a:r>
              <a:rPr lang="en-ID" b="1" dirty="0" err="1" smtClean="0"/>
              <a:t>Baitul</a:t>
            </a:r>
            <a:r>
              <a:rPr lang="en-ID" b="1" dirty="0" smtClean="0"/>
              <a:t> </a:t>
            </a:r>
            <a:r>
              <a:rPr lang="en-ID" b="1" dirty="0" err="1" smtClean="0"/>
              <a:t>Muttaqin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47017" y="5792984"/>
            <a:ext cx="25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smtClean="0"/>
              <a:t>Kantor SMKN 1 </a:t>
            </a:r>
            <a:r>
              <a:rPr lang="en-ID" b="1" dirty="0" err="1" smtClean="0"/>
              <a:t>Grat</a:t>
            </a:r>
            <a:r>
              <a:rPr lang="en-ID" dirty="0" err="1" smtClean="0"/>
              <a:t>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65112" y="5792984"/>
            <a:ext cx="22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 smtClean="0"/>
              <a:t>Perpustakaan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6" name="Picture 15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:\foto kegiatan\LAP BELAKANG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22" y="500061"/>
            <a:ext cx="4399546" cy="254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foto kegiatan\LAP BELAKA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0060"/>
            <a:ext cx="4588041" cy="25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foto kegiatan\LAP DEPAN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22" y="3525293"/>
            <a:ext cx="4399546" cy="25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foto kegiatan\LAP DEPA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25293"/>
            <a:ext cx="4588041" cy="25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63199" y="30590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LAPANGAN BELAKANG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26276" y="6048226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LAPANGAN DEPAN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10" name="Picture 9" descr="tutwuri3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Picture 131" descr="Description: logo sm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6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o kegiatan\KANTIN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8" y="3362662"/>
            <a:ext cx="4551948" cy="258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foto kegiatan\KANTIN (3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8" y="458540"/>
            <a:ext cx="455194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foto kegiatan\KANTI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97" y="459879"/>
            <a:ext cx="4113795" cy="54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5343" y="5951439"/>
            <a:ext cx="375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KANTIN BELAKANG (2)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o kegiatan\GH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60" y="1434844"/>
            <a:ext cx="3550819" cy="47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foto kegiatan\G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37" y="842210"/>
            <a:ext cx="3532772" cy="4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foto kegiatan\GREEN HOUS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" y="1458907"/>
            <a:ext cx="3532772" cy="4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621" y="5895474"/>
            <a:ext cx="342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smtClean="0"/>
              <a:t>GREEN HOUSE SMKN 1 GRATI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2512" y="6420851"/>
            <a:ext cx="533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279" y="6318000"/>
            <a:ext cx="3926423" cy="540000"/>
            <a:chOff x="310109" y="6334391"/>
            <a:chExt cx="3926423" cy="540000"/>
          </a:xfrm>
        </p:grpSpPr>
        <p:pic>
          <p:nvPicPr>
            <p:cNvPr id="8" name="Picture 7" descr="tutwuri3d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0109" y="6334391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76931" y="6446619"/>
              <a:ext cx="3459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i="1" dirty="0" smtClean="0">
                  <a:solidFill>
                    <a:srgbClr val="002060"/>
                  </a:solidFill>
                </a:rPr>
                <a:t>SMK NEGERI 1 GRATI - PASURUAN</a:t>
              </a:r>
              <a:endParaRPr lang="en-US" sz="16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31" descr="Description: logo s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" y="6373148"/>
            <a:ext cx="439069" cy="4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apor Trai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2_Vapor Trai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3.xml><?xml version="1.0" encoding="utf-8"?>
<a:theme xmlns:a="http://schemas.openxmlformats.org/drawingml/2006/main" name="3_Vapor Trai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1956</Words>
  <Application>Microsoft Office PowerPoint</Application>
  <PresentationFormat>Custom</PresentationFormat>
  <Paragraphs>256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1_Vapor Trail</vt:lpstr>
      <vt:lpstr>2_Vapor Trail</vt:lpstr>
      <vt:lpstr>3_Vapor Trail</vt:lpstr>
      <vt:lpstr>Masa Pengenalan Lingkungan Sekolah (MPLS)</vt:lpstr>
      <vt:lpstr>Visi </vt:lpstr>
      <vt:lpstr>PowerPoint Presentation</vt:lpstr>
      <vt:lpstr>PowerPoint Presentation</vt:lpstr>
      <vt:lpstr>PROGRAM SEKOLAH </vt:lpstr>
      <vt:lpstr>LINGKUNGAN SMKN 1 GRATI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jenis warna tempat sampah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Kepala sekolah dan  wakil kepala sekolah</vt:lpstr>
      <vt:lpstr>PowerPoint Presentation</vt:lpstr>
      <vt:lpstr>PowerPoint Presentation</vt:lpstr>
      <vt:lpstr>PowerPoint Presentation</vt:lpstr>
      <vt:lpstr>KEPALA SUB. BAGIAN TATA USAHA</vt:lpstr>
      <vt:lpstr>WAKIL KEPALA SEKOLAH URUSAN PROGRAM KURIKULUM</vt:lpstr>
      <vt:lpstr>WAKIL KEPALA SEKOLAH URUSAN HUBUNGAN KERJA INDUSTRI</vt:lpstr>
      <vt:lpstr>WAKIL KEPALA SEKOLAH URUSAN KESISWAAN</vt:lpstr>
      <vt:lpstr>WAKIL KEPALA SEKOLAH URUSAN SARANA DAN PRASARANA</vt:lpstr>
      <vt:lpstr>WAKIL KEPALA SEKOLAH URUSAN MANAJEMEN MUTU</vt:lpstr>
      <vt:lpstr>WAKIL KEPALA SEKOLAH URUSAN HUMUS DAN SDM</vt:lpstr>
      <vt:lpstr>Foto ketua kompetensi keahlian</vt:lpstr>
      <vt:lpstr>KEPALA KOMPETENSI KEAHLIAN</vt:lpstr>
      <vt:lpstr>Koordinator ekstrakurikuler</vt:lpstr>
      <vt:lpstr>Koordinator ketertiban dan keamanan</vt:lpstr>
      <vt:lpstr>KOORDINATOR KETAQWAAN KEPADA TUHAN YANG MAHA ESA</vt:lpstr>
      <vt:lpstr>Koordinator MAPEL WAJIB A &amp; B serta staff kurikulum</vt:lpstr>
      <vt:lpstr>PowerPoint Presentation</vt:lpstr>
      <vt:lpstr>TUGAS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FACTORY</dc:title>
  <dc:creator>Acer</dc:creator>
  <cp:lastModifiedBy>WINDOWS 10</cp:lastModifiedBy>
  <cp:revision>203</cp:revision>
  <dcterms:created xsi:type="dcterms:W3CDTF">2017-06-09T01:23:04Z</dcterms:created>
  <dcterms:modified xsi:type="dcterms:W3CDTF">2020-07-12T11:15:28Z</dcterms:modified>
</cp:coreProperties>
</file>