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  <p:sldMasterId id="2147483696" r:id="rId3"/>
    <p:sldMasterId id="2147483738" r:id="rId4"/>
  </p:sldMasterIdLst>
  <p:notesMasterIdLst>
    <p:notesMasterId r:id="rId23"/>
  </p:notesMasterIdLst>
  <p:sldIdLst>
    <p:sldId id="300" r:id="rId5"/>
    <p:sldId id="290" r:id="rId6"/>
    <p:sldId id="304" r:id="rId7"/>
    <p:sldId id="297" r:id="rId8"/>
    <p:sldId id="302" r:id="rId9"/>
    <p:sldId id="307" r:id="rId10"/>
    <p:sldId id="303" r:id="rId11"/>
    <p:sldId id="308" r:id="rId12"/>
    <p:sldId id="261" r:id="rId13"/>
    <p:sldId id="293" r:id="rId14"/>
    <p:sldId id="294" r:id="rId15"/>
    <p:sldId id="295" r:id="rId16"/>
    <p:sldId id="298" r:id="rId17"/>
    <p:sldId id="265" r:id="rId18"/>
    <p:sldId id="266" r:id="rId19"/>
    <p:sldId id="292" r:id="rId20"/>
    <p:sldId id="305" r:id="rId21"/>
    <p:sldId id="28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44" autoAdjust="0"/>
    <p:restoredTop sz="94660"/>
  </p:normalViewPr>
  <p:slideViewPr>
    <p:cSldViewPr snapToGrid="0">
      <p:cViewPr varScale="1">
        <p:scale>
          <a:sx n="69" d="100"/>
          <a:sy n="69" d="100"/>
        </p:scale>
        <p:origin x="126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C7B3D9-79A4-49D9-B752-9FA32D328885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54B2D2-7B28-4014-AA2B-4B691A765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304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4412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15C87-D020-48DF-9188-8B456167FD78}" type="slidenum">
              <a:rPr lang="id-ID">
                <a:solidFill>
                  <a:prstClr val="black"/>
                </a:solidFill>
              </a:rPr>
              <a:pPr/>
              <a:t>13</a:t>
            </a:fld>
            <a:endParaRPr lang="id-ID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04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87237" y="553494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7237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7/11/2020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87237" y="4323845"/>
            <a:ext cx="6400800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1" y="131220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80" y="553494"/>
            <a:ext cx="1567875" cy="1567875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43836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7/11/2020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622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7/11/2020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8573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7/11/2020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defTabSz="457200"/>
            <a:r>
              <a:rPr lang="en-US" sz="8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/>
            <a:r>
              <a:rPr lang="en-US" sz="8000" dirty="0">
                <a:solidFill>
                  <a:prstClr val="black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078065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7/11/2020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4185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7/11/2020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4586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7/11/2020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0389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7/11/2020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0976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7/11/2020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1633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87237" y="553494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7237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7/11/2020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87237" y="4323845"/>
            <a:ext cx="6400800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1" y="131220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80" y="553494"/>
            <a:ext cx="1567875" cy="1567875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1246360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5360" y="6355845"/>
            <a:ext cx="2910840" cy="365125"/>
          </a:xfrm>
        </p:spPr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7/11/2020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757382" y="6411260"/>
            <a:ext cx="74260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000" b="1" i="1" dirty="0">
                <a:solidFill>
                  <a:srgbClr val="42BA97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</a:t>
            </a:r>
            <a:r>
              <a:rPr lang="en-US" sz="1600" b="1" i="1" dirty="0">
                <a:solidFill>
                  <a:srgbClr val="42BA97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600" b="1" i="1" dirty="0" err="1">
                <a:solidFill>
                  <a:srgbClr val="42BA97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Direktorat</a:t>
            </a:r>
            <a:r>
              <a:rPr lang="en-US" sz="1600" b="1" i="1" dirty="0">
                <a:solidFill>
                  <a:srgbClr val="42BA97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i="1" dirty="0" err="1">
                <a:solidFill>
                  <a:srgbClr val="42BA97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Pembinaan</a:t>
            </a:r>
            <a:r>
              <a:rPr lang="en-US" sz="1600" b="1" i="1" dirty="0">
                <a:solidFill>
                  <a:srgbClr val="42BA97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i="1" dirty="0" err="1">
                <a:solidFill>
                  <a:srgbClr val="42BA97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Sekolah</a:t>
            </a:r>
            <a:r>
              <a:rPr lang="en-US" sz="1600" b="1" i="1" dirty="0">
                <a:solidFill>
                  <a:srgbClr val="42BA97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i="1" dirty="0" err="1">
                <a:solidFill>
                  <a:srgbClr val="42BA97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Menengah</a:t>
            </a:r>
            <a:r>
              <a:rPr lang="en-US" sz="1600" b="1" i="1" dirty="0">
                <a:solidFill>
                  <a:srgbClr val="42BA97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i="1" dirty="0" err="1">
                <a:solidFill>
                  <a:srgbClr val="42BA97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Kejuruan</a:t>
            </a:r>
            <a:endParaRPr lang="en-US" sz="1600" b="1" i="1" dirty="0">
              <a:solidFill>
                <a:srgbClr val="42BA97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909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5360" y="6355845"/>
            <a:ext cx="2910840" cy="365125"/>
          </a:xfrm>
        </p:spPr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7/11/2020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757382" y="6411260"/>
            <a:ext cx="74260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000" b="1" i="1" dirty="0">
                <a:solidFill>
                  <a:srgbClr val="42BA97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</a:t>
            </a:r>
            <a:r>
              <a:rPr lang="en-US" sz="1600" b="1" i="1" dirty="0">
                <a:solidFill>
                  <a:srgbClr val="42BA97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600" b="1" i="1" dirty="0" err="1">
                <a:solidFill>
                  <a:srgbClr val="42BA97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Direktorat</a:t>
            </a:r>
            <a:r>
              <a:rPr lang="en-US" sz="1600" b="1" i="1" dirty="0">
                <a:solidFill>
                  <a:srgbClr val="42BA97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i="1" dirty="0" err="1">
                <a:solidFill>
                  <a:srgbClr val="42BA97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Pembinaan</a:t>
            </a:r>
            <a:r>
              <a:rPr lang="en-US" sz="1600" b="1" i="1" dirty="0">
                <a:solidFill>
                  <a:srgbClr val="42BA97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i="1" dirty="0" err="1">
                <a:solidFill>
                  <a:srgbClr val="42BA97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Sekolah</a:t>
            </a:r>
            <a:r>
              <a:rPr lang="en-US" sz="1600" b="1" i="1" dirty="0">
                <a:solidFill>
                  <a:srgbClr val="42BA97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i="1" dirty="0" err="1">
                <a:solidFill>
                  <a:srgbClr val="42BA97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Menengah</a:t>
            </a:r>
            <a:r>
              <a:rPr lang="en-US" sz="1600" b="1" i="1" dirty="0">
                <a:solidFill>
                  <a:srgbClr val="42BA97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i="1" dirty="0" err="1">
                <a:solidFill>
                  <a:srgbClr val="42BA97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Kejuruan</a:t>
            </a:r>
            <a:endParaRPr lang="en-US" sz="1600" b="1" i="1" dirty="0">
              <a:solidFill>
                <a:srgbClr val="42BA97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4984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8818" y="942635"/>
            <a:ext cx="9655849" cy="2354748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58817" y="3641725"/>
            <a:ext cx="9655849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7/11/2020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42" y="1163296"/>
            <a:ext cx="1567875" cy="1567875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6783742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7/11/2020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7000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7/11/2020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4419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7/11/2020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683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7/11/2020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777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7/11/2020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312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7/11/2020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9985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7/11/2020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8853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7/11/2020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074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7/11/2020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defTabSz="457200"/>
            <a:r>
              <a:rPr lang="en-US" sz="8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/>
            <a:r>
              <a:rPr lang="en-US" sz="8000" dirty="0">
                <a:solidFill>
                  <a:prstClr val="black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02330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8818" y="942635"/>
            <a:ext cx="9655849" cy="2354748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58817" y="3641725"/>
            <a:ext cx="9655849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7/11/2020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42" y="1163296"/>
            <a:ext cx="1567875" cy="1567875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2799046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7/11/2020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5021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7/11/2020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6782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7/11/2020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9203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7/11/2020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4765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7/11/2020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7036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BA4D1-551D-4E83-B10D-C89F0CFB8DB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BF0E4-E35E-4B4B-BB4D-0C614187FBD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9752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BA4D1-551D-4E83-B10D-C89F0CFB8DB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BF0E4-E35E-4B4B-BB4D-0C614187FBD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9725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BA4D1-551D-4E83-B10D-C89F0CFB8DB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BF0E4-E35E-4B4B-BB4D-0C614187FBD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9205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BA4D1-551D-4E83-B10D-C89F0CFB8DB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BF0E4-E35E-4B4B-BB4D-0C614187FBD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2494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BA4D1-551D-4E83-B10D-C89F0CFB8DB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BF0E4-E35E-4B4B-BB4D-0C614187FBD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301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7/11/2020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98353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BA4D1-551D-4E83-B10D-C89F0CFB8DB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BF0E4-E35E-4B4B-BB4D-0C614187FBD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8006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BA4D1-551D-4E83-B10D-C89F0CFB8DB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BF0E4-E35E-4B4B-BB4D-0C614187FBD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3452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BA4D1-551D-4E83-B10D-C89F0CFB8DB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BF0E4-E35E-4B4B-BB4D-0C614187FBD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20280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BA4D1-551D-4E83-B10D-C89F0CFB8DB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BF0E4-E35E-4B4B-BB4D-0C614187FBD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900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BA4D1-551D-4E83-B10D-C89F0CFB8DB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BF0E4-E35E-4B4B-BB4D-0C614187FBD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4456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BA4D1-551D-4E83-B10D-C89F0CFB8DB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BF0E4-E35E-4B4B-BB4D-0C614187FBD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54606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87237" y="553494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7237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7/11/2020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87237" y="4323845"/>
            <a:ext cx="6400800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1" y="131220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80" y="553494"/>
            <a:ext cx="1567875" cy="1567875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43620535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5360" y="6355845"/>
            <a:ext cx="2910840" cy="365125"/>
          </a:xfrm>
        </p:spPr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7/11/2020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757382" y="6411260"/>
            <a:ext cx="74260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000" b="1" i="1" dirty="0">
                <a:solidFill>
                  <a:srgbClr val="42BA97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</a:t>
            </a:r>
            <a:r>
              <a:rPr lang="en-US" sz="1600" b="1" i="1" dirty="0">
                <a:solidFill>
                  <a:srgbClr val="42BA97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Direktorat Pembinaan Sekolah Menengah Kejuruan</a:t>
            </a:r>
          </a:p>
        </p:txBody>
      </p:sp>
    </p:spTree>
    <p:extLst>
      <p:ext uri="{BB962C8B-B14F-4D97-AF65-F5344CB8AC3E}">
        <p14:creationId xmlns:p14="http://schemas.microsoft.com/office/powerpoint/2010/main" val="18995548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8818" y="942635"/>
            <a:ext cx="9655849" cy="2354748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58817" y="3641725"/>
            <a:ext cx="9655849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7/11/2020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42" y="1163296"/>
            <a:ext cx="1567875" cy="1567875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22896186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7/11/2020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730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7/11/2020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51682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7/11/2020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15004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7/11/2020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06045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7/11/2020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87813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7/11/2020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18625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7/11/2020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160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7/11/2020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49904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7/11/2020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17411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7/11/2020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defTabSz="457200"/>
            <a:r>
              <a:rPr lang="en-US" sz="8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/>
            <a:r>
              <a:rPr lang="en-US" sz="8000" dirty="0">
                <a:solidFill>
                  <a:prstClr val="black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6917743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7/11/2020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52283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7/11/2020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369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7/11/2020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23090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7/11/2020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26126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7/11/2020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89148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7/11/2020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915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7/11/2020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29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7/11/2020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4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7/11/2020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553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8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355845"/>
            <a:ext cx="12192000" cy="502155"/>
          </a:xfrm>
          <a:prstGeom prst="rect">
            <a:avLst/>
          </a:prstGeom>
          <a:gradFill>
            <a:gsLst>
              <a:gs pos="0">
                <a:schemeClr val="accent4">
                  <a:lumMod val="5000"/>
                  <a:lumOff val="95000"/>
                </a:schemeClr>
              </a:gs>
              <a:gs pos="84000">
                <a:schemeClr val="accent4">
                  <a:lumMod val="45000"/>
                  <a:lumOff val="55000"/>
                </a:schemeClr>
              </a:gs>
              <a:gs pos="48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 defTabSz="457200"/>
              <a:t>7/11/2020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1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accent6">
                <a:lumMod val="60000"/>
                <a:lumOff val="4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5" y="105153"/>
            <a:ext cx="2630895" cy="1228641"/>
          </a:xfrm>
          <a:prstGeom prst="rect">
            <a:avLst/>
          </a:prstGeom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83002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355845"/>
            <a:ext cx="12192000" cy="502155"/>
          </a:xfrm>
          <a:prstGeom prst="rect">
            <a:avLst/>
          </a:prstGeom>
          <a:gradFill>
            <a:gsLst>
              <a:gs pos="0">
                <a:schemeClr val="accent4">
                  <a:lumMod val="5000"/>
                  <a:lumOff val="95000"/>
                </a:schemeClr>
              </a:gs>
              <a:gs pos="84000">
                <a:schemeClr val="accent4">
                  <a:lumMod val="45000"/>
                  <a:lumOff val="55000"/>
                </a:schemeClr>
              </a:gs>
              <a:gs pos="48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 defTabSz="457200"/>
              <a:t>7/11/2020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0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accent6">
                <a:lumMod val="60000"/>
                <a:lumOff val="4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5" y="105153"/>
            <a:ext cx="2630895" cy="1228641"/>
          </a:xfrm>
          <a:prstGeom prst="rect">
            <a:avLst/>
          </a:prstGeom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5367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2BA4D1-551D-4E83-B10D-C89F0CFB8D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7BF0E4-E35E-4B4B-BB4D-0C614187FB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495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355845"/>
            <a:ext cx="12192000" cy="502155"/>
          </a:xfrm>
          <a:prstGeom prst="rect">
            <a:avLst/>
          </a:prstGeom>
          <a:gradFill>
            <a:gsLst>
              <a:gs pos="0">
                <a:schemeClr val="accent4">
                  <a:lumMod val="5000"/>
                  <a:lumOff val="95000"/>
                </a:schemeClr>
              </a:gs>
              <a:gs pos="84000">
                <a:schemeClr val="accent4">
                  <a:lumMod val="45000"/>
                  <a:lumOff val="55000"/>
                </a:schemeClr>
              </a:gs>
              <a:gs pos="48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 defTabSz="457200"/>
              <a:t>7/11/2020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1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accent6">
                <a:lumMod val="60000"/>
                <a:lumOff val="4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5" y="105153"/>
            <a:ext cx="2630895" cy="1228641"/>
          </a:xfrm>
          <a:prstGeom prst="rect">
            <a:avLst/>
          </a:prstGeom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16026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5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23491" y="925611"/>
            <a:ext cx="8372791" cy="1008528"/>
          </a:xfrm>
        </p:spPr>
        <p:txBody>
          <a:bodyPr anchor="ctr">
            <a:noAutofit/>
          </a:bodyPr>
          <a:lstStyle/>
          <a:p>
            <a:pPr>
              <a:lnSpc>
                <a:spcPct val="99000"/>
              </a:lnSpc>
              <a:spcAft>
                <a:spcPts val="0"/>
              </a:spcAft>
            </a:pPr>
            <a:r>
              <a:rPr lang="id-ID" sz="3600" b="1" cap="none" dirty="0" smtClean="0">
                <a:solidFill>
                  <a:srgbClr val="FF0000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TEACHING </a:t>
            </a:r>
            <a:r>
              <a:rPr lang="id-ID" sz="3600" b="1" cap="none" dirty="0">
                <a:solidFill>
                  <a:srgbClr val="FF0000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FACTORY</a:t>
            </a:r>
            <a:endParaRPr lang="en-US" sz="3600" b="1" dirty="0">
              <a:solidFill>
                <a:srgbClr val="FF0000"/>
              </a:solidFill>
              <a:effectLst/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223491" y="2082803"/>
            <a:ext cx="8372791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223491" y="2977199"/>
            <a:ext cx="8372790" cy="118872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dirty="0">
                <a:solidFill>
                  <a:srgbClr val="FFFF00"/>
                </a:solidFill>
                <a:latin typeface="Arial Rounded MT Bold" panose="020F0704030504030204" pitchFamily="34" charset="0"/>
              </a:rPr>
              <a:t>KONSEP </a:t>
            </a:r>
            <a:r>
              <a:rPr lang="id-ID" sz="3600" dirty="0">
                <a:solidFill>
                  <a:srgbClr val="FFFF00"/>
                </a:solidFill>
                <a:latin typeface="Arial Rounded MT Bold" panose="020F0704030504030204" pitchFamily="34" charset="0"/>
              </a:rPr>
              <a:t>TEFA</a:t>
            </a:r>
          </a:p>
        </p:txBody>
      </p:sp>
    </p:spTree>
    <p:extLst>
      <p:ext uri="{BB962C8B-B14F-4D97-AF65-F5344CB8AC3E}">
        <p14:creationId xmlns:p14="http://schemas.microsoft.com/office/powerpoint/2010/main" val="33125576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32535" y="914020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dirty="0">
                <a:latin typeface="Arial Rounded MT Bold" panose="020F0704030504030204" pitchFamily="34" charset="0"/>
              </a:rPr>
              <a:t>VISUALISASI PROSES PEMBELAJARAN</a:t>
            </a:r>
          </a:p>
          <a:p>
            <a:pPr algn="ctr"/>
            <a:r>
              <a:rPr lang="en-US" sz="2400" b="1" dirty="0">
                <a:latin typeface="Arial Rounded MT Bold" panose="020F0704030504030204" pitchFamily="34" charset="0"/>
              </a:rPr>
              <a:t> DALAM TEACHING FACTORY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10109" y="6334391"/>
            <a:ext cx="3968102" cy="540000"/>
            <a:chOff x="310109" y="6334391"/>
            <a:chExt cx="3968102" cy="540000"/>
          </a:xfrm>
        </p:grpSpPr>
        <p:pic>
          <p:nvPicPr>
            <p:cNvPr id="9" name="Picture 8" descr="tutwuri3d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0109" y="6334391"/>
              <a:ext cx="540000" cy="5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776931" y="6446619"/>
              <a:ext cx="35012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1600" b="1" i="1" dirty="0">
                  <a:solidFill>
                    <a:srgbClr val="002060"/>
                  </a:solidFill>
                </a:rPr>
                <a:t>Subdit Kurikulum, Direktorat PSMK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18567" y="1961527"/>
            <a:ext cx="11300708" cy="4203613"/>
            <a:chOff x="618567" y="1746375"/>
            <a:chExt cx="11300708" cy="4203613"/>
          </a:xfrm>
        </p:grpSpPr>
        <p:sp>
          <p:nvSpPr>
            <p:cNvPr id="11" name="Oval 10"/>
            <p:cNvSpPr/>
            <p:nvPr/>
          </p:nvSpPr>
          <p:spPr>
            <a:xfrm>
              <a:off x="618567" y="2944907"/>
              <a:ext cx="2103120" cy="182880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Arial Rounded MT Bold" panose="020F0704030504030204" pitchFamily="34" charset="0"/>
                </a:rPr>
                <a:t>In-Put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  <a:latin typeface="Arial Rounded MT Bold" panose="020F0704030504030204" pitchFamily="34" charset="0"/>
                </a:rPr>
                <a:t>(peserta didik)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951182" y="2178423"/>
              <a:ext cx="6515549" cy="3307976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85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9816155" y="2944905"/>
              <a:ext cx="2103120" cy="1828800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Out-Put (Lulusan Kompeten)</a:t>
              </a: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3496237" y="2776819"/>
              <a:ext cx="2272552" cy="2111187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Pengantaran Kompetensi Melalui Produk</a:t>
              </a: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6734375" y="2776819"/>
              <a:ext cx="2272552" cy="2111187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Penguatan Kompetensi</a:t>
              </a:r>
            </a:p>
          </p:txBody>
        </p:sp>
        <p:sp>
          <p:nvSpPr>
            <p:cNvPr id="16" name="Down Arrow 15"/>
            <p:cNvSpPr/>
            <p:nvPr/>
          </p:nvSpPr>
          <p:spPr>
            <a:xfrm>
              <a:off x="2951182" y="1752901"/>
              <a:ext cx="2103120" cy="82296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/>
                <a:t>Perilaku DUDI</a:t>
              </a:r>
            </a:p>
          </p:txBody>
        </p:sp>
        <p:sp>
          <p:nvSpPr>
            <p:cNvPr id="17" name="Down Arrow 16"/>
            <p:cNvSpPr/>
            <p:nvPr/>
          </p:nvSpPr>
          <p:spPr>
            <a:xfrm>
              <a:off x="5147536" y="1752902"/>
              <a:ext cx="2103120" cy="82296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/>
                <a:t>Kerja Tim</a:t>
              </a:r>
            </a:p>
          </p:txBody>
        </p:sp>
        <p:sp>
          <p:nvSpPr>
            <p:cNvPr id="18" name="Down Arrow 17"/>
            <p:cNvSpPr/>
            <p:nvPr/>
          </p:nvSpPr>
          <p:spPr>
            <a:xfrm>
              <a:off x="7355543" y="1746375"/>
              <a:ext cx="2103120" cy="82296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en-US" sz="1600" b="1" dirty="0"/>
                <a:t>Pemecahan Masalah</a:t>
              </a:r>
            </a:p>
          </p:txBody>
        </p:sp>
        <p:sp>
          <p:nvSpPr>
            <p:cNvPr id="22" name="Right Arrow 21"/>
            <p:cNvSpPr/>
            <p:nvPr/>
          </p:nvSpPr>
          <p:spPr>
            <a:xfrm rot="16200000">
              <a:off x="3525820" y="4429460"/>
              <a:ext cx="914400" cy="210312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1600" b="1" dirty="0"/>
                <a:t>Pendampingan</a:t>
              </a:r>
            </a:p>
          </p:txBody>
        </p:sp>
        <p:sp>
          <p:nvSpPr>
            <p:cNvPr id="23" name="Right Arrow 22"/>
            <p:cNvSpPr/>
            <p:nvPr/>
          </p:nvSpPr>
          <p:spPr>
            <a:xfrm rot="16200000">
              <a:off x="5737861" y="4437525"/>
              <a:ext cx="914400" cy="210312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1600" b="1" dirty="0"/>
                <a:t>Standar (DUDI, Profesi)</a:t>
              </a:r>
            </a:p>
          </p:txBody>
        </p:sp>
        <p:sp>
          <p:nvSpPr>
            <p:cNvPr id="24" name="Right Arrow 23"/>
            <p:cNvSpPr/>
            <p:nvPr/>
          </p:nvSpPr>
          <p:spPr>
            <a:xfrm rot="16200000">
              <a:off x="7929732" y="4441228"/>
              <a:ext cx="914400" cy="210312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1600" b="1" dirty="0"/>
                <a:t>Evaluasi (QC)</a:t>
              </a:r>
            </a:p>
          </p:txBody>
        </p:sp>
        <p:sp>
          <p:nvSpPr>
            <p:cNvPr id="25" name="Right Arrow 24"/>
            <p:cNvSpPr/>
            <p:nvPr/>
          </p:nvSpPr>
          <p:spPr>
            <a:xfrm>
              <a:off x="2772480" y="3334870"/>
              <a:ext cx="658908" cy="1048870"/>
            </a:xfrm>
            <a:prstGeom prst="rightArrow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ight Arrow 25"/>
            <p:cNvSpPr/>
            <p:nvPr/>
          </p:nvSpPr>
          <p:spPr>
            <a:xfrm>
              <a:off x="5951081" y="3334870"/>
              <a:ext cx="658908" cy="1048870"/>
            </a:xfrm>
            <a:prstGeom prst="rightArrow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ight Arrow 26"/>
            <p:cNvSpPr/>
            <p:nvPr/>
          </p:nvSpPr>
          <p:spPr>
            <a:xfrm>
              <a:off x="9131313" y="3334870"/>
              <a:ext cx="658908" cy="1048870"/>
            </a:xfrm>
            <a:prstGeom prst="rightArrow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34406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0109" y="6334391"/>
            <a:ext cx="3968102" cy="540000"/>
            <a:chOff x="310109" y="6334391"/>
            <a:chExt cx="3968102" cy="540000"/>
          </a:xfrm>
        </p:grpSpPr>
        <p:pic>
          <p:nvPicPr>
            <p:cNvPr id="9" name="Picture 8" descr="tutwuri3d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0109" y="6334391"/>
              <a:ext cx="540000" cy="5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776931" y="6446619"/>
              <a:ext cx="35012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1600" b="1" i="1" dirty="0">
                  <a:solidFill>
                    <a:srgbClr val="002060"/>
                  </a:solidFill>
                </a:rPr>
                <a:t>Subdit Kurikulum, Direktorat PSMK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4775752" y="779806"/>
            <a:ext cx="69268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600" b="1" dirty="0"/>
              <a:t>Komponen Utama TeFa</a:t>
            </a:r>
            <a:endParaRPr lang="en-US" sz="3600" b="1" i="1" dirty="0"/>
          </a:p>
        </p:txBody>
      </p:sp>
      <p:sp>
        <p:nvSpPr>
          <p:cNvPr id="5" name="Rectangle 4"/>
          <p:cNvSpPr/>
          <p:nvPr/>
        </p:nvSpPr>
        <p:spPr>
          <a:xfrm>
            <a:off x="2223491" y="1821970"/>
            <a:ext cx="9382395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90000"/>
              </a:lnSpc>
              <a:spcBef>
                <a:spcPts val="1200"/>
              </a:spcBef>
              <a:buAutoNum type="alphaLcPeriod"/>
            </a:pPr>
            <a:r>
              <a:rPr lang="en-US" sz="3200" b="1" dirty="0">
                <a:latin typeface="Arial Rounded MT Bold" panose="020F0704030504030204" pitchFamily="34" charset="0"/>
              </a:rPr>
              <a:t>Produk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sz="2800" dirty="0">
                <a:latin typeface="Arial Rounded MT Bold" panose="020F0704030504030204" pitchFamily="34" charset="0"/>
              </a:rPr>
              <a:t>Ditetapkan berdasarkan hasil analisis kurikulum.</a:t>
            </a:r>
          </a:p>
          <a:p>
            <a:pPr marL="457200" indent="-457200">
              <a:lnSpc>
                <a:spcPct val="90000"/>
              </a:lnSpc>
              <a:spcBef>
                <a:spcPts val="1200"/>
              </a:spcBef>
              <a:buAutoNum type="alphaLcPeriod"/>
            </a:pPr>
            <a:r>
              <a:rPr lang="en-US" sz="3200" b="1" dirty="0">
                <a:latin typeface="Arial Rounded MT Bold" panose="020F0704030504030204" pitchFamily="34" charset="0"/>
              </a:rPr>
              <a:t>Perangkat Pembelajaran</a:t>
            </a:r>
            <a:r>
              <a:rPr lang="en-US" sz="3200" dirty="0">
                <a:latin typeface="Arial Rounded MT Bold" panose="020F0704030504030204" pitchFamily="34" charset="0"/>
              </a:rPr>
              <a:t>/</a:t>
            </a:r>
            <a:r>
              <a:rPr lang="en-US" sz="3200" i="1" dirty="0">
                <a:latin typeface="Arial Rounded MT Bold" panose="020F0704030504030204" pitchFamily="34" charset="0"/>
              </a:rPr>
              <a:t>Instructional Sheet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sz="2800" dirty="0">
                <a:latin typeface="Arial Rounded MT Bold" panose="020F0704030504030204" pitchFamily="34" charset="0"/>
              </a:rPr>
              <a:t>Merupakan kelengkapan dari Silabus dan RPP.</a:t>
            </a:r>
          </a:p>
          <a:p>
            <a:pPr marL="515938" indent="-515938">
              <a:lnSpc>
                <a:spcPct val="90000"/>
              </a:lnSpc>
              <a:spcBef>
                <a:spcPts val="1200"/>
              </a:spcBef>
              <a:buAutoNum type="alphaLcPeriod"/>
            </a:pPr>
            <a:r>
              <a:rPr lang="en-US" sz="3200" b="1" dirty="0">
                <a:latin typeface="Arial Rounded MT Bold" panose="020F0704030504030204" pitchFamily="34" charset="0"/>
              </a:rPr>
              <a:t>Jadwal Pembelajaran/Jadwal Produksi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sz="2800" dirty="0">
                <a:latin typeface="Arial Rounded MT Bold" panose="020F0704030504030204" pitchFamily="34" charset="0"/>
              </a:rPr>
              <a:t>Disusun berdasarkan prosedur proses produksi, merupakan kelengkapan dari Prota, Promes, dan kalender akademik.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2223491" y="1426137"/>
            <a:ext cx="9382395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6676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dir="r" isContent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0109" y="6334391"/>
            <a:ext cx="3968102" cy="540000"/>
            <a:chOff x="310109" y="6334391"/>
            <a:chExt cx="3968102" cy="540000"/>
          </a:xfrm>
        </p:grpSpPr>
        <p:pic>
          <p:nvPicPr>
            <p:cNvPr id="9" name="Picture 8" descr="tutwuri3d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0109" y="6334391"/>
              <a:ext cx="540000" cy="5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776931" y="6446619"/>
              <a:ext cx="35012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1600" b="1" i="1" dirty="0">
                  <a:solidFill>
                    <a:srgbClr val="002060"/>
                  </a:solidFill>
                </a:rPr>
                <a:t>Subdit Kurikulum, Direktorat PSMK</a:t>
              </a: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1454787" y="924964"/>
            <a:ext cx="10029405" cy="5351235"/>
            <a:chOff x="1078271" y="830835"/>
            <a:chExt cx="10029405" cy="5351235"/>
          </a:xfrm>
        </p:grpSpPr>
        <p:grpSp>
          <p:nvGrpSpPr>
            <p:cNvPr id="84" name="Group 83"/>
            <p:cNvGrpSpPr/>
            <p:nvPr/>
          </p:nvGrpSpPr>
          <p:grpSpPr>
            <a:xfrm>
              <a:off x="1078271" y="988403"/>
              <a:ext cx="10029405" cy="5193667"/>
              <a:chOff x="1078271" y="929411"/>
              <a:chExt cx="10029405" cy="5193667"/>
            </a:xfrm>
          </p:grpSpPr>
          <p:cxnSp>
            <p:nvCxnSpPr>
              <p:cNvPr id="6" name="Straight Arrow Connector 5"/>
              <p:cNvCxnSpPr/>
              <p:nvPr/>
            </p:nvCxnSpPr>
            <p:spPr>
              <a:xfrm>
                <a:off x="2759153" y="3499144"/>
                <a:ext cx="380300" cy="0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" name="Diamond 2"/>
              <p:cNvSpPr/>
              <p:nvPr/>
            </p:nvSpPr>
            <p:spPr>
              <a:xfrm>
                <a:off x="1078271" y="2552471"/>
                <a:ext cx="1761564" cy="1874520"/>
              </a:xfrm>
              <a:prstGeom prst="diamond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sz="1500" b="1" dirty="0">
                    <a:solidFill>
                      <a:schemeClr val="tx1"/>
                    </a:solidFill>
                  </a:rPr>
                  <a:t>Analisis Kurikulum</a:t>
                </a:r>
              </a:p>
            </p:txBody>
          </p:sp>
          <p:sp>
            <p:nvSpPr>
              <p:cNvPr id="11" name="Diamond 10"/>
              <p:cNvSpPr/>
              <p:nvPr/>
            </p:nvSpPr>
            <p:spPr>
              <a:xfrm>
                <a:off x="3139453" y="2539024"/>
                <a:ext cx="1761564" cy="1874520"/>
              </a:xfrm>
              <a:prstGeom prst="diamond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500" b="1" dirty="0">
                    <a:solidFill>
                      <a:schemeClr val="tx1"/>
                    </a:solidFill>
                  </a:rPr>
                  <a:t>Analisis Produk (Sesuai KD)</a:t>
                </a:r>
              </a:p>
            </p:txBody>
          </p:sp>
          <p:sp>
            <p:nvSpPr>
              <p:cNvPr id="12" name="Diamond 11"/>
              <p:cNvSpPr/>
              <p:nvPr/>
            </p:nvSpPr>
            <p:spPr>
              <a:xfrm>
                <a:off x="4901017" y="4148637"/>
                <a:ext cx="1761564" cy="1874520"/>
              </a:xfrm>
              <a:prstGeom prst="diamond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500" b="1" dirty="0">
                    <a:solidFill>
                      <a:schemeClr val="tx1"/>
                    </a:solidFill>
                  </a:rPr>
                  <a:t>Jadwal</a:t>
                </a:r>
                <a:r>
                  <a:rPr lang="en-US" sz="1600" b="1" dirty="0">
                    <a:solidFill>
                      <a:schemeClr val="tx1"/>
                    </a:solidFill>
                  </a:rPr>
                  <a:t> Pembelajaran</a:t>
                </a:r>
              </a:p>
            </p:txBody>
          </p:sp>
          <p:sp>
            <p:nvSpPr>
              <p:cNvPr id="13" name="Diamond 12"/>
              <p:cNvSpPr/>
              <p:nvPr/>
            </p:nvSpPr>
            <p:spPr>
              <a:xfrm>
                <a:off x="4901017" y="929411"/>
                <a:ext cx="1761564" cy="1874520"/>
              </a:xfrm>
              <a:prstGeom prst="diamond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>
                    <a:solidFill>
                      <a:schemeClr val="tx1"/>
                    </a:solidFill>
                  </a:rPr>
                  <a:t>Instructional Sheets</a:t>
                </a:r>
              </a:p>
            </p:txBody>
          </p:sp>
          <p:sp>
            <p:nvSpPr>
              <p:cNvPr id="4" name="Oval 3"/>
              <p:cNvSpPr/>
              <p:nvPr/>
            </p:nvSpPr>
            <p:spPr>
              <a:xfrm>
                <a:off x="7042881" y="2557849"/>
                <a:ext cx="1828800" cy="18288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sz="1700" b="1" dirty="0">
                    <a:solidFill>
                      <a:schemeClr val="tx1"/>
                    </a:solidFill>
                  </a:rPr>
                  <a:t>Dokumen Perangkat Pembelajaran</a:t>
                </a:r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9278876" y="2530956"/>
                <a:ext cx="1828800" cy="1828800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>
                    <a:solidFill>
                      <a:schemeClr val="tx1"/>
                    </a:solidFill>
                  </a:rPr>
                  <a:t>Kegiatan Pembelajaran TEFA/ Proses produksi</a:t>
                </a:r>
              </a:p>
            </p:txBody>
          </p:sp>
          <p:cxnSp>
            <p:nvCxnSpPr>
              <p:cNvPr id="16" name="Elbow Connector 15"/>
              <p:cNvCxnSpPr/>
              <p:nvPr/>
            </p:nvCxnSpPr>
            <p:spPr>
              <a:xfrm rot="5400000" flipH="1" flipV="1">
                <a:off x="4124451" y="1762457"/>
                <a:ext cx="672353" cy="880782"/>
              </a:xfrm>
              <a:prstGeom prst="bentConnector2">
                <a:avLst/>
              </a:prstGeom>
              <a:ln w="571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Elbow Connector 19"/>
              <p:cNvCxnSpPr/>
              <p:nvPr/>
            </p:nvCxnSpPr>
            <p:spPr>
              <a:xfrm rot="16200000" flipH="1">
                <a:off x="4130823" y="4321432"/>
                <a:ext cx="672353" cy="880782"/>
              </a:xfrm>
              <a:prstGeom prst="bentConnector2">
                <a:avLst/>
              </a:prstGeom>
              <a:ln w="571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Elbow Connector 20"/>
              <p:cNvCxnSpPr>
                <a:stCxn id="13" idx="3"/>
              </p:cNvCxnSpPr>
              <p:nvPr/>
            </p:nvCxnSpPr>
            <p:spPr>
              <a:xfrm>
                <a:off x="6662581" y="1866671"/>
                <a:ext cx="1290569" cy="718073"/>
              </a:xfrm>
              <a:prstGeom prst="bentConnector3">
                <a:avLst>
                  <a:gd name="adj1" fmla="val 101056"/>
                </a:avLst>
              </a:prstGeom>
              <a:ln w="571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Elbow Connector 26"/>
              <p:cNvCxnSpPr/>
              <p:nvPr/>
            </p:nvCxnSpPr>
            <p:spPr>
              <a:xfrm flipV="1">
                <a:off x="6662581" y="4381268"/>
                <a:ext cx="1290569" cy="718073"/>
              </a:xfrm>
              <a:prstGeom prst="bentConnector3">
                <a:avLst>
                  <a:gd name="adj1" fmla="val 101056"/>
                </a:avLst>
              </a:prstGeom>
              <a:ln w="571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5781799" y="2817378"/>
                <a:ext cx="0" cy="1280160"/>
              </a:xfrm>
              <a:prstGeom prst="line">
                <a:avLst/>
              </a:prstGeom>
              <a:ln w="57150"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/>
              <p:cNvCxnSpPr/>
              <p:nvPr/>
            </p:nvCxnSpPr>
            <p:spPr>
              <a:xfrm>
                <a:off x="8871681" y="3445356"/>
                <a:ext cx="380300" cy="0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Elbow Connector 35"/>
              <p:cNvCxnSpPr/>
              <p:nvPr/>
            </p:nvCxnSpPr>
            <p:spPr>
              <a:xfrm rot="10800000">
                <a:off x="1959054" y="4413545"/>
                <a:ext cx="6391137" cy="1708187"/>
              </a:xfrm>
              <a:prstGeom prst="bentConnector2">
                <a:avLst/>
              </a:prstGeom>
              <a:ln w="57150">
                <a:solidFill>
                  <a:schemeClr val="tx1"/>
                </a:solidFill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8269509" y="4381271"/>
                <a:ext cx="0" cy="1741807"/>
              </a:xfrm>
              <a:prstGeom prst="line">
                <a:avLst/>
              </a:prstGeom>
              <a:ln w="5715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Elbow Connector 66"/>
              <p:cNvCxnSpPr/>
              <p:nvPr/>
            </p:nvCxnSpPr>
            <p:spPr>
              <a:xfrm rot="10800000" flipV="1">
                <a:off x="8269509" y="4413543"/>
                <a:ext cx="1923768" cy="1708189"/>
              </a:xfrm>
              <a:prstGeom prst="bentConnector3">
                <a:avLst>
                  <a:gd name="adj1" fmla="val -328"/>
                </a:avLst>
              </a:prstGeom>
              <a:ln w="57150">
                <a:solidFill>
                  <a:schemeClr val="tx1"/>
                </a:solidFill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6" name="Oval 85"/>
            <p:cNvSpPr/>
            <p:nvPr/>
          </p:nvSpPr>
          <p:spPr>
            <a:xfrm>
              <a:off x="1747250" y="2373189"/>
              <a:ext cx="412955" cy="45763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/>
                <a:t>1</a:t>
              </a:r>
            </a:p>
          </p:txBody>
        </p:sp>
        <p:sp>
          <p:nvSpPr>
            <p:cNvPr id="87" name="Oval 86"/>
            <p:cNvSpPr/>
            <p:nvPr/>
          </p:nvSpPr>
          <p:spPr>
            <a:xfrm>
              <a:off x="3841085" y="2360698"/>
              <a:ext cx="412955" cy="45763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/>
                <a:t>2</a:t>
              </a:r>
            </a:p>
          </p:txBody>
        </p:sp>
        <p:sp>
          <p:nvSpPr>
            <p:cNvPr id="88" name="Oval 87"/>
            <p:cNvSpPr/>
            <p:nvPr/>
          </p:nvSpPr>
          <p:spPr>
            <a:xfrm>
              <a:off x="5416039" y="830835"/>
              <a:ext cx="731520" cy="45763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/>
                <a:t>3a</a:t>
              </a:r>
            </a:p>
          </p:txBody>
        </p:sp>
        <p:sp>
          <p:nvSpPr>
            <p:cNvPr id="89" name="Oval 88"/>
            <p:cNvSpPr/>
            <p:nvPr/>
          </p:nvSpPr>
          <p:spPr>
            <a:xfrm>
              <a:off x="8006939" y="2461815"/>
              <a:ext cx="412955" cy="45763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/>
                <a:t>4</a:t>
              </a:r>
            </a:p>
          </p:txBody>
        </p:sp>
        <p:sp>
          <p:nvSpPr>
            <p:cNvPr id="90" name="Oval 89"/>
            <p:cNvSpPr/>
            <p:nvPr/>
          </p:nvSpPr>
          <p:spPr>
            <a:xfrm>
              <a:off x="9986798" y="2360178"/>
              <a:ext cx="412955" cy="45763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/>
                <a:t>5</a:t>
              </a:r>
            </a:p>
          </p:txBody>
        </p:sp>
        <p:sp>
          <p:nvSpPr>
            <p:cNvPr id="91" name="Oval 90"/>
            <p:cNvSpPr/>
            <p:nvPr/>
          </p:nvSpPr>
          <p:spPr>
            <a:xfrm>
              <a:off x="5436952" y="4152450"/>
              <a:ext cx="731520" cy="45763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/>
                <a:t>3b</a:t>
              </a:r>
            </a:p>
          </p:txBody>
        </p:sp>
      </p:grpSp>
      <p:sp>
        <p:nvSpPr>
          <p:cNvPr id="92" name="Rectangle 91"/>
          <p:cNvSpPr/>
          <p:nvPr/>
        </p:nvSpPr>
        <p:spPr>
          <a:xfrm>
            <a:off x="7074807" y="385498"/>
            <a:ext cx="4727079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 dirty="0"/>
              <a:t>Tahapan Penyusunan dan Keterkaitan Komponen</a:t>
            </a:r>
          </a:p>
          <a:p>
            <a:pPr>
              <a:lnSpc>
                <a:spcPct val="90000"/>
              </a:lnSpc>
            </a:pPr>
            <a:r>
              <a:rPr lang="en-US" sz="2400" b="1" i="1" dirty="0"/>
              <a:t>Teaching Factory</a:t>
            </a:r>
          </a:p>
        </p:txBody>
      </p:sp>
    </p:spTree>
    <p:extLst>
      <p:ext uri="{BB962C8B-B14F-4D97-AF65-F5344CB8AC3E}">
        <p14:creationId xmlns:p14="http://schemas.microsoft.com/office/powerpoint/2010/main" val="3929011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24072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488704" y="5647765"/>
            <a:ext cx="1694329" cy="80682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prstClr val="white"/>
                </a:solidFill>
              </a:rPr>
              <a:t>PEMASARAN HASIL PEMEBALAJARAN</a:t>
            </a:r>
          </a:p>
        </p:txBody>
      </p:sp>
      <p:sp>
        <p:nvSpPr>
          <p:cNvPr id="6" name="Rectangle 5"/>
          <p:cNvSpPr/>
          <p:nvPr/>
        </p:nvSpPr>
        <p:spPr>
          <a:xfrm>
            <a:off x="7682752" y="5647764"/>
            <a:ext cx="2227730" cy="80682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prstClr val="white"/>
                </a:solidFill>
              </a:rPr>
              <a:t>PENGEMBANGAN TEFA BERKELANJUTAN DAN AKUNTABEL</a:t>
            </a:r>
          </a:p>
        </p:txBody>
      </p:sp>
      <p:sp>
        <p:nvSpPr>
          <p:cNvPr id="5" name="Down Arrow 4"/>
          <p:cNvSpPr/>
          <p:nvPr/>
        </p:nvSpPr>
        <p:spPr>
          <a:xfrm>
            <a:off x="11591365" y="5084786"/>
            <a:ext cx="470647" cy="548640"/>
          </a:xfrm>
          <a:prstGeom prst="downArrow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Down Arrow 7"/>
          <p:cNvSpPr/>
          <p:nvPr/>
        </p:nvSpPr>
        <p:spPr>
          <a:xfrm rot="5400000">
            <a:off x="9957990" y="5775956"/>
            <a:ext cx="457200" cy="548640"/>
          </a:xfrm>
          <a:prstGeom prst="downArrow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Down Arrow 8"/>
          <p:cNvSpPr/>
          <p:nvPr/>
        </p:nvSpPr>
        <p:spPr>
          <a:xfrm rot="5400000">
            <a:off x="7117975" y="5768787"/>
            <a:ext cx="470647" cy="576425"/>
          </a:xfrm>
          <a:prstGeom prst="downArrow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2" cy="32899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3011" y="64555"/>
            <a:ext cx="8620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2060"/>
                </a:solidFill>
                <a:latin typeface="Arial Rounded MT Bold" panose="020F0704030504030204" pitchFamily="34" charset="0"/>
              </a:rPr>
              <a:t>Alur Proses Rencana Pembelajaran Berbasis Produksi</a:t>
            </a:r>
            <a:endParaRPr lang="id-ID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-1" y="0"/>
            <a:ext cx="12192002" cy="6858000"/>
            <a:chOff x="-1" y="0"/>
            <a:chExt cx="12192002" cy="6858000"/>
          </a:xfrm>
        </p:grpSpPr>
        <p:grpSp>
          <p:nvGrpSpPr>
            <p:cNvPr id="11" name="Group 10"/>
            <p:cNvGrpSpPr/>
            <p:nvPr/>
          </p:nvGrpSpPr>
          <p:grpSpPr>
            <a:xfrm>
              <a:off x="1" y="0"/>
              <a:ext cx="12192000" cy="6858000"/>
              <a:chOff x="1" y="0"/>
              <a:chExt cx="12192000" cy="6858000"/>
            </a:xfrm>
          </p:grpSpPr>
          <p:pic>
            <p:nvPicPr>
              <p:cNvPr id="51" name="Picture 5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" y="0"/>
                <a:ext cx="12192000" cy="68580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2877671" y="5840272"/>
                <a:ext cx="2191872" cy="796628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tx2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1430" i="1" dirty="0">
                    <a:solidFill>
                      <a:prstClr val="black"/>
                    </a:solidFill>
                  </a:rPr>
                  <a:t>Job Sheets</a:t>
                </a:r>
                <a:endParaRPr lang="en-US" sz="1430" dirty="0">
                  <a:solidFill>
                    <a:prstClr val="black"/>
                  </a:solidFill>
                </a:endParaRPr>
              </a:p>
              <a:p>
                <a:pPr marL="282575" indent="-161925">
                  <a:lnSpc>
                    <a:spcPct val="80000"/>
                  </a:lnSpc>
                  <a:buFont typeface="Arial" panose="020B0604020202020204" pitchFamily="34" charset="0"/>
                  <a:buChar char="•"/>
                </a:pPr>
                <a:r>
                  <a:rPr lang="en-US" sz="1430" dirty="0">
                    <a:solidFill>
                      <a:prstClr val="black"/>
                    </a:solidFill>
                  </a:rPr>
                  <a:t>Lembar Informasi)</a:t>
                </a:r>
              </a:p>
              <a:p>
                <a:pPr marL="282575" indent="-161925">
                  <a:lnSpc>
                    <a:spcPct val="80000"/>
                  </a:lnSpc>
                  <a:buFont typeface="Arial" panose="020B0604020202020204" pitchFamily="34" charset="0"/>
                  <a:buChar char="•"/>
                </a:pPr>
                <a:r>
                  <a:rPr lang="en-US" sz="1430" dirty="0">
                    <a:solidFill>
                      <a:prstClr val="black"/>
                    </a:solidFill>
                  </a:rPr>
                  <a:t>Lembar Kerja/Proses</a:t>
                </a:r>
              </a:p>
              <a:p>
                <a:pPr marL="282575" indent="-161925">
                  <a:lnSpc>
                    <a:spcPct val="80000"/>
                  </a:lnSpc>
                  <a:buFont typeface="Arial" panose="020B0604020202020204" pitchFamily="34" charset="0"/>
                  <a:buChar char="•"/>
                </a:pPr>
                <a:r>
                  <a:rPr lang="en-US" sz="1430" dirty="0">
                    <a:solidFill>
                      <a:prstClr val="black"/>
                    </a:solidFill>
                  </a:rPr>
                  <a:t>Lembar Penilaian)</a:t>
                </a: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-1" y="12107"/>
              <a:ext cx="12192002" cy="36933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prstClr val="black"/>
                  </a:solidFill>
                </a:rPr>
                <a:t>ALUR PROSES RENCANA PEMBELAJARAN BERBASIS PRODUKSI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707887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0109" y="6334391"/>
            <a:ext cx="3968102" cy="540000"/>
            <a:chOff x="310109" y="6334391"/>
            <a:chExt cx="3968102" cy="540000"/>
          </a:xfrm>
        </p:grpSpPr>
        <p:pic>
          <p:nvPicPr>
            <p:cNvPr id="9" name="Picture 8" descr="tutwuri3d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0109" y="6334391"/>
              <a:ext cx="540000" cy="5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776931" y="6446619"/>
              <a:ext cx="35012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1600" b="1" i="1" dirty="0">
                  <a:solidFill>
                    <a:srgbClr val="002060"/>
                  </a:solidFill>
                </a:rPr>
                <a:t>Subdit Kurikulum, Direktorat PSMK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830393" y="889786"/>
            <a:ext cx="68445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/>
              <a:t>(Sintaksis) </a:t>
            </a:r>
            <a:r>
              <a:rPr lang="id-ID" sz="3200" b="1" dirty="0"/>
              <a:t>Langkah-langkah </a:t>
            </a:r>
            <a:r>
              <a:rPr lang="en-US" sz="3200" b="1" dirty="0"/>
              <a:t>Pembelajaran Berbasis Produksi</a:t>
            </a:r>
            <a:endParaRPr lang="id-ID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223491" y="2054374"/>
            <a:ext cx="9382395" cy="412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9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id-ID" sz="2800" dirty="0">
                <a:latin typeface="Arial Rounded MT Bold" panose="020F0704030504030204" pitchFamily="34" charset="0"/>
              </a:rPr>
              <a:t>Merancang produk</a:t>
            </a:r>
            <a:r>
              <a:rPr lang="en-US" sz="2800" dirty="0">
                <a:latin typeface="Arial Rounded MT Bold" panose="020F0704030504030204" pitchFamily="34" charset="0"/>
              </a:rPr>
              <a:t>;</a:t>
            </a:r>
            <a:endParaRPr lang="id-ID" sz="2800" dirty="0">
              <a:latin typeface="Arial Rounded MT Bold" panose="020F0704030504030204" pitchFamily="34" charset="0"/>
            </a:endParaRPr>
          </a:p>
          <a:p>
            <a:pPr marL="514350" indent="-514350">
              <a:lnSpc>
                <a:spcPct val="9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id-ID" sz="2800" dirty="0">
                <a:latin typeface="Arial Rounded MT Bold" panose="020F0704030504030204" pitchFamily="34" charset="0"/>
              </a:rPr>
              <a:t>Membuat </a:t>
            </a:r>
            <a:r>
              <a:rPr lang="id-ID" sz="2800" i="1" dirty="0">
                <a:latin typeface="Arial Rounded MT Bold" panose="020F0704030504030204" pitchFamily="34" charset="0"/>
              </a:rPr>
              <a:t>proto type</a:t>
            </a:r>
            <a:r>
              <a:rPr lang="en-US" sz="2800" i="1" dirty="0">
                <a:latin typeface="Arial Rounded MT Bold" panose="020F0704030504030204" pitchFamily="34" charset="0"/>
              </a:rPr>
              <a:t>;</a:t>
            </a:r>
            <a:endParaRPr lang="id-ID" sz="2800" i="1" dirty="0">
              <a:latin typeface="Arial Rounded MT Bold" panose="020F0704030504030204" pitchFamily="34" charset="0"/>
            </a:endParaRPr>
          </a:p>
          <a:p>
            <a:pPr marL="514350" indent="-514350">
              <a:lnSpc>
                <a:spcPct val="9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id-ID" sz="2800" dirty="0">
                <a:latin typeface="Arial Rounded MT Bold" panose="020F0704030504030204" pitchFamily="34" charset="0"/>
              </a:rPr>
              <a:t>Memvalidasi </a:t>
            </a:r>
            <a:r>
              <a:rPr lang="id-ID" sz="2800" i="1" dirty="0">
                <a:latin typeface="Arial Rounded MT Bold" panose="020F0704030504030204" pitchFamily="34" charset="0"/>
              </a:rPr>
              <a:t>proto type</a:t>
            </a:r>
            <a:r>
              <a:rPr lang="en-US" sz="2800" i="1" dirty="0">
                <a:latin typeface="Arial Rounded MT Bold" panose="020F0704030504030204" pitchFamily="34" charset="0"/>
              </a:rPr>
              <a:t>;</a:t>
            </a:r>
            <a:endParaRPr lang="id-ID" sz="2800" i="1" dirty="0">
              <a:latin typeface="Arial Rounded MT Bold" panose="020F0704030504030204" pitchFamily="34" charset="0"/>
            </a:endParaRPr>
          </a:p>
          <a:p>
            <a:pPr marL="514350" indent="-514350">
              <a:lnSpc>
                <a:spcPct val="9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id-ID" sz="2800" dirty="0">
                <a:latin typeface="Arial Rounded MT Bold" panose="020F0704030504030204" pitchFamily="34" charset="0"/>
              </a:rPr>
              <a:t>Mengorganisasikan pekerjaan</a:t>
            </a:r>
            <a:r>
              <a:rPr lang="en-US" sz="2800" dirty="0">
                <a:latin typeface="Arial Rounded MT Bold" panose="020F0704030504030204" pitchFamily="34" charset="0"/>
              </a:rPr>
              <a:t>/pembelajaran;</a:t>
            </a:r>
            <a:endParaRPr lang="id-ID" sz="2800" dirty="0">
              <a:latin typeface="Arial Rounded MT Bold" panose="020F0704030504030204" pitchFamily="34" charset="0"/>
            </a:endParaRPr>
          </a:p>
          <a:p>
            <a:pPr marL="514350" indent="-514350">
              <a:lnSpc>
                <a:spcPct val="9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2800" dirty="0">
                <a:latin typeface="Arial Rounded MT Bold" panose="020F0704030504030204" pitchFamily="34" charset="0"/>
              </a:rPr>
              <a:t>Menjadwalkan pekerjaan/pembelajaran</a:t>
            </a:r>
            <a:r>
              <a:rPr lang="id-ID" sz="2800" dirty="0">
                <a:latin typeface="Arial Rounded MT Bold" panose="020F0704030504030204" pitchFamily="34" charset="0"/>
              </a:rPr>
              <a:t> (sistem</a:t>
            </a:r>
            <a:r>
              <a:rPr lang="en-US" sz="2800" dirty="0">
                <a:latin typeface="Arial Rounded MT Bold" panose="020F0704030504030204" pitchFamily="34" charset="0"/>
              </a:rPr>
              <a:t> </a:t>
            </a:r>
            <a:r>
              <a:rPr lang="id-ID" sz="2800" dirty="0">
                <a:latin typeface="Arial Rounded MT Bold" panose="020F0704030504030204" pitchFamily="34" charset="0"/>
              </a:rPr>
              <a:t>blok</a:t>
            </a:r>
            <a:r>
              <a:rPr lang="en-US" sz="2800" dirty="0">
                <a:latin typeface="Arial Rounded MT Bold" panose="020F0704030504030204" pitchFamily="34" charset="0"/>
              </a:rPr>
              <a:t>?</a:t>
            </a:r>
            <a:r>
              <a:rPr lang="id-ID" sz="2800" dirty="0">
                <a:latin typeface="Arial Rounded MT Bold" panose="020F0704030504030204" pitchFamily="34" charset="0"/>
              </a:rPr>
              <a:t>)</a:t>
            </a:r>
            <a:r>
              <a:rPr lang="en-US" sz="2800" dirty="0">
                <a:latin typeface="Arial Rounded MT Bold" panose="020F0704030504030204" pitchFamily="34" charset="0"/>
              </a:rPr>
              <a:t>;</a:t>
            </a:r>
            <a:endParaRPr lang="id-ID" sz="2800" dirty="0">
              <a:latin typeface="Arial Rounded MT Bold" panose="020F0704030504030204" pitchFamily="34" charset="0"/>
            </a:endParaRPr>
          </a:p>
          <a:p>
            <a:pPr marL="514350" indent="-514350">
              <a:lnSpc>
                <a:spcPct val="9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2800" dirty="0">
                <a:latin typeface="Arial Rounded MT Bold" panose="020F0704030504030204" pitchFamily="34" charset="0"/>
              </a:rPr>
              <a:t>Melaksanakan produksi/pembelajaran;</a:t>
            </a:r>
            <a:endParaRPr lang="id-ID" sz="2800" dirty="0">
              <a:latin typeface="Arial Rounded MT Bold" panose="020F0704030504030204" pitchFamily="34" charset="0"/>
            </a:endParaRPr>
          </a:p>
          <a:p>
            <a:pPr marL="514350" indent="-514350">
              <a:lnSpc>
                <a:spcPct val="9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id-ID" sz="2800" dirty="0">
                <a:latin typeface="Arial Rounded MT Bold" panose="020F0704030504030204" pitchFamily="34" charset="0"/>
              </a:rPr>
              <a:t>Mengevaluasi hasil </a:t>
            </a:r>
            <a:r>
              <a:rPr lang="en-US" sz="2800" dirty="0">
                <a:latin typeface="Arial Rounded MT Bold" panose="020F0704030504030204" pitchFamily="34" charset="0"/>
              </a:rPr>
              <a:t>produksi;</a:t>
            </a:r>
            <a:endParaRPr lang="id-ID" sz="2800" dirty="0">
              <a:latin typeface="Arial Rounded MT Bold" panose="020F0704030504030204" pitchFamily="34" charset="0"/>
            </a:endParaRPr>
          </a:p>
          <a:p>
            <a:pPr marL="514350" indent="-514350">
              <a:lnSpc>
                <a:spcPct val="9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id-ID" sz="2800" dirty="0">
                <a:latin typeface="Arial Rounded MT Bold" panose="020F0704030504030204" pitchFamily="34" charset="0"/>
              </a:rPr>
              <a:t>Memasarkan hasil produksi</a:t>
            </a:r>
            <a:r>
              <a:rPr lang="en-US" sz="2800" dirty="0">
                <a:latin typeface="Arial Rounded MT Bold" panose="020F0704030504030204" pitchFamily="34" charset="0"/>
              </a:rPr>
              <a:t>.</a:t>
            </a:r>
            <a:endParaRPr lang="id-ID" sz="2800" dirty="0">
              <a:latin typeface="Arial Rounded MT Bold" panose="020F070403050403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223491" y="1964017"/>
            <a:ext cx="9382395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8600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dir="r" isContent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0109" y="6334391"/>
            <a:ext cx="3968102" cy="540000"/>
            <a:chOff x="310109" y="6334391"/>
            <a:chExt cx="3968102" cy="540000"/>
          </a:xfrm>
        </p:grpSpPr>
        <p:pic>
          <p:nvPicPr>
            <p:cNvPr id="9" name="Picture 8" descr="tutwuri3d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0109" y="6334391"/>
              <a:ext cx="540000" cy="5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776931" y="6446619"/>
              <a:ext cx="35012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1600" b="1" i="1" dirty="0">
                  <a:solidFill>
                    <a:srgbClr val="002060"/>
                  </a:solidFill>
                </a:rPr>
                <a:t>Subdit Kurikulum, Direktorat PSMK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6481482" y="779806"/>
            <a:ext cx="5124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3600" b="1" dirty="0"/>
              <a:t>Daya Dukung </a:t>
            </a:r>
            <a:r>
              <a:rPr lang="en-US" sz="3600" b="1" dirty="0"/>
              <a:t>TeFa</a:t>
            </a:r>
            <a:endParaRPr lang="id-ID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223490" y="1538365"/>
            <a:ext cx="9382395" cy="4773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90000"/>
              </a:lnSpc>
              <a:spcBef>
                <a:spcPts val="900"/>
              </a:spcBef>
              <a:buFont typeface="+mj-lt"/>
              <a:buAutoNum type="arabicPeriod"/>
            </a:pPr>
            <a:r>
              <a:rPr lang="en-US" sz="2400" dirty="0">
                <a:latin typeface="Arial Rounded MT Bold" panose="020F0704030504030204" pitchFamily="34" charset="0"/>
              </a:rPr>
              <a:t>Tempat praktik/</a:t>
            </a:r>
            <a:r>
              <a:rPr lang="id-ID" sz="2400" dirty="0">
                <a:latin typeface="Arial Rounded MT Bold" panose="020F0704030504030204" pitchFamily="34" charset="0"/>
              </a:rPr>
              <a:t>bengkel di seting sesuai </a:t>
            </a:r>
            <a:r>
              <a:rPr lang="en-US" sz="2400" dirty="0">
                <a:latin typeface="Arial Rounded MT Bold" panose="020F0704030504030204" pitchFamily="34" charset="0"/>
              </a:rPr>
              <a:t>kondisi </a:t>
            </a:r>
            <a:r>
              <a:rPr lang="id-ID" sz="2400" i="1" dirty="0">
                <a:latin typeface="Arial Rounded MT Bold" panose="020F0704030504030204" pitchFamily="34" charset="0"/>
              </a:rPr>
              <a:t>real</a:t>
            </a:r>
            <a:r>
              <a:rPr lang="id-ID" sz="2400" dirty="0">
                <a:latin typeface="Arial Rounded MT Bold" panose="020F0704030504030204" pitchFamily="34" charset="0"/>
              </a:rPr>
              <a:t> di </a:t>
            </a:r>
            <a:r>
              <a:rPr lang="id-ID" sz="2400" i="1" dirty="0">
                <a:latin typeface="Arial Rounded MT Bold" panose="020F0704030504030204" pitchFamily="34" charset="0"/>
              </a:rPr>
              <a:t>manufacture</a:t>
            </a:r>
            <a:r>
              <a:rPr lang="id-ID" sz="2400" dirty="0">
                <a:latin typeface="Arial Rounded MT Bold" panose="020F0704030504030204" pitchFamily="34" charset="0"/>
              </a:rPr>
              <a:t> atau </a:t>
            </a:r>
            <a:r>
              <a:rPr lang="en-US" sz="2400" dirty="0">
                <a:latin typeface="Arial Rounded MT Bold" panose="020F0704030504030204" pitchFamily="34" charset="0"/>
              </a:rPr>
              <a:t>tempat bekerja yang sesungguhnya;</a:t>
            </a:r>
            <a:endParaRPr lang="id-ID" sz="2400" dirty="0">
              <a:latin typeface="Arial Rounded MT Bold" panose="020F0704030504030204" pitchFamily="34" charset="0"/>
            </a:endParaRPr>
          </a:p>
          <a:p>
            <a:pPr marL="457200" indent="-457200">
              <a:lnSpc>
                <a:spcPct val="90000"/>
              </a:lnSpc>
              <a:spcBef>
                <a:spcPts val="900"/>
              </a:spcBef>
              <a:buFont typeface="+mj-lt"/>
              <a:buAutoNum type="arabicPeriod"/>
            </a:pPr>
            <a:r>
              <a:rPr lang="id-ID" sz="2400" dirty="0">
                <a:latin typeface="Arial Rounded MT Bold" panose="020F0704030504030204" pitchFamily="34" charset="0"/>
              </a:rPr>
              <a:t>Jaringan kerja antarbagian sebagai suatu sistem (aliran kerja)</a:t>
            </a:r>
            <a:r>
              <a:rPr lang="en-US" sz="2400" dirty="0">
                <a:latin typeface="Arial Rounded MT Bold" panose="020F0704030504030204" pitchFamily="34" charset="0"/>
              </a:rPr>
              <a:t>;</a:t>
            </a:r>
            <a:endParaRPr lang="id-ID" sz="2400" dirty="0">
              <a:latin typeface="Arial Rounded MT Bold" panose="020F0704030504030204" pitchFamily="34" charset="0"/>
            </a:endParaRPr>
          </a:p>
          <a:p>
            <a:pPr marL="457200" indent="-457200">
              <a:lnSpc>
                <a:spcPct val="90000"/>
              </a:lnSpc>
              <a:spcBef>
                <a:spcPts val="900"/>
              </a:spcBef>
              <a:buFont typeface="+mj-lt"/>
              <a:buAutoNum type="arabicPeriod"/>
            </a:pPr>
            <a:r>
              <a:rPr lang="id-ID" sz="2400" dirty="0">
                <a:latin typeface="Arial Rounded MT Bold" panose="020F0704030504030204" pitchFamily="34" charset="0"/>
              </a:rPr>
              <a:t>Setiap bagian/tahapan kerja memiliki instruksi kerja (lembar kerja) dan kendali mutu</a:t>
            </a:r>
            <a:r>
              <a:rPr lang="en-US" sz="2400" dirty="0">
                <a:latin typeface="Arial Rounded MT Bold" panose="020F0704030504030204" pitchFamily="34" charset="0"/>
              </a:rPr>
              <a:t>;</a:t>
            </a:r>
            <a:endParaRPr lang="id-ID" sz="2400" dirty="0">
              <a:latin typeface="Arial Rounded MT Bold" panose="020F0704030504030204" pitchFamily="34" charset="0"/>
            </a:endParaRPr>
          </a:p>
          <a:p>
            <a:pPr marL="457200" indent="-457200">
              <a:lnSpc>
                <a:spcPct val="90000"/>
              </a:lnSpc>
              <a:spcBef>
                <a:spcPts val="900"/>
              </a:spcBef>
              <a:buFont typeface="+mj-lt"/>
              <a:buAutoNum type="arabicPeriod"/>
            </a:pPr>
            <a:r>
              <a:rPr lang="en-US" sz="2400" dirty="0">
                <a:latin typeface="Arial Rounded MT Bold" panose="020F0704030504030204" pitchFamily="34" charset="0"/>
              </a:rPr>
              <a:t>Tersedia </a:t>
            </a:r>
            <a:r>
              <a:rPr lang="id-ID" sz="2400" dirty="0">
                <a:latin typeface="Arial Rounded MT Bold" panose="020F0704030504030204" pitchFamily="34" charset="0"/>
              </a:rPr>
              <a:t>bahan dan </a:t>
            </a:r>
            <a:r>
              <a:rPr lang="id-ID" sz="2400" i="1" dirty="0">
                <a:latin typeface="Arial Rounded MT Bold" panose="020F0704030504030204" pitchFamily="34" charset="0"/>
              </a:rPr>
              <a:t>spare part </a:t>
            </a:r>
            <a:r>
              <a:rPr lang="id-ID" sz="2400" dirty="0">
                <a:latin typeface="Arial Rounded MT Bold" panose="020F0704030504030204" pitchFamily="34" charset="0"/>
              </a:rPr>
              <a:t>sesuai produk barang/jasa</a:t>
            </a:r>
            <a:r>
              <a:rPr lang="en-US" sz="2400" dirty="0">
                <a:latin typeface="Arial Rounded MT Bold" panose="020F0704030504030204" pitchFamily="34" charset="0"/>
              </a:rPr>
              <a:t>;</a:t>
            </a:r>
            <a:endParaRPr lang="id-ID" sz="2400" dirty="0">
              <a:latin typeface="Arial Rounded MT Bold" panose="020F0704030504030204" pitchFamily="34" charset="0"/>
            </a:endParaRPr>
          </a:p>
          <a:p>
            <a:pPr marL="457200" indent="-457200">
              <a:lnSpc>
                <a:spcPct val="90000"/>
              </a:lnSpc>
              <a:spcBef>
                <a:spcPts val="900"/>
              </a:spcBef>
              <a:buFont typeface="+mj-lt"/>
              <a:buAutoNum type="arabicPeriod"/>
            </a:pPr>
            <a:r>
              <a:rPr lang="id-ID" sz="2400" dirty="0">
                <a:latin typeface="Arial Rounded MT Bold" panose="020F0704030504030204" pitchFamily="34" charset="0"/>
              </a:rPr>
              <a:t>Pengembangan </a:t>
            </a:r>
            <a:r>
              <a:rPr lang="en-US" sz="2400" dirty="0">
                <a:latin typeface="Arial Rounded MT Bold" panose="020F0704030504030204" pitchFamily="34" charset="0"/>
              </a:rPr>
              <a:t>pembelajaran berdasarkan KD dan </a:t>
            </a:r>
            <a:r>
              <a:rPr lang="id-ID" sz="2400" dirty="0">
                <a:latin typeface="Arial Rounded MT Bold" panose="020F0704030504030204" pitchFamily="34" charset="0"/>
              </a:rPr>
              <a:t>analisis uraian pekerjaan</a:t>
            </a:r>
            <a:r>
              <a:rPr lang="en-US" sz="2400" dirty="0">
                <a:latin typeface="Arial Rounded MT Bold" panose="020F0704030504030204" pitchFamily="34" charset="0"/>
              </a:rPr>
              <a:t>;</a:t>
            </a:r>
            <a:endParaRPr lang="id-ID" sz="2400" dirty="0">
              <a:latin typeface="Arial Rounded MT Bold" panose="020F0704030504030204" pitchFamily="34" charset="0"/>
            </a:endParaRPr>
          </a:p>
          <a:p>
            <a:pPr marL="457200" indent="-457200">
              <a:lnSpc>
                <a:spcPct val="90000"/>
              </a:lnSpc>
              <a:spcBef>
                <a:spcPts val="900"/>
              </a:spcBef>
              <a:buFont typeface="+mj-lt"/>
              <a:buAutoNum type="arabicPeriod"/>
            </a:pPr>
            <a:r>
              <a:rPr lang="en-US" sz="2400" dirty="0">
                <a:latin typeface="Arial Rounded MT Bold" panose="020F0704030504030204" pitchFamily="34" charset="0"/>
              </a:rPr>
              <a:t>Ada </a:t>
            </a:r>
            <a:r>
              <a:rPr lang="id-ID" sz="2400" dirty="0">
                <a:latin typeface="Arial Rounded MT Bold" panose="020F0704030504030204" pitchFamily="34" charset="0"/>
              </a:rPr>
              <a:t>guru </a:t>
            </a:r>
            <a:r>
              <a:rPr lang="en-US" sz="2400" dirty="0">
                <a:latin typeface="Arial Rounded MT Bold" panose="020F0704030504030204" pitchFamily="34" charset="0"/>
              </a:rPr>
              <a:t>yang </a:t>
            </a:r>
            <a:r>
              <a:rPr lang="id-ID" sz="2400" dirty="0">
                <a:latin typeface="Arial Rounded MT Bold" panose="020F0704030504030204" pitchFamily="34" charset="0"/>
              </a:rPr>
              <a:t>bertindak sebagai </a:t>
            </a:r>
            <a:r>
              <a:rPr lang="id-ID" sz="2400" i="1" dirty="0">
                <a:latin typeface="Arial Rounded MT Bold" panose="020F0704030504030204" pitchFamily="34" charset="0"/>
              </a:rPr>
              <a:t>Senior Project/</a:t>
            </a:r>
            <a:r>
              <a:rPr lang="en-US" sz="2400" i="1" dirty="0">
                <a:latin typeface="Arial Rounded MT Bold" panose="020F0704030504030204" pitchFamily="34" charset="0"/>
              </a:rPr>
              <a:t> </a:t>
            </a:r>
            <a:r>
              <a:rPr lang="id-ID" sz="2400" i="1" dirty="0">
                <a:latin typeface="Arial Rounded MT Bold" panose="020F0704030504030204" pitchFamily="34" charset="0"/>
              </a:rPr>
              <a:t>Supervisor</a:t>
            </a:r>
            <a:r>
              <a:rPr lang="en-US" sz="2400" i="1" dirty="0">
                <a:latin typeface="Arial Rounded MT Bold" panose="020F0704030504030204" pitchFamily="34" charset="0"/>
              </a:rPr>
              <a:t>;</a:t>
            </a:r>
            <a:endParaRPr lang="id-ID" sz="2400" i="1" dirty="0">
              <a:latin typeface="Arial Rounded MT Bold" panose="020F0704030504030204" pitchFamily="34" charset="0"/>
            </a:endParaRPr>
          </a:p>
          <a:p>
            <a:pPr marL="457200" indent="-457200">
              <a:lnSpc>
                <a:spcPct val="90000"/>
              </a:lnSpc>
              <a:spcBef>
                <a:spcPts val="900"/>
              </a:spcBef>
              <a:buFont typeface="+mj-lt"/>
              <a:buAutoNum type="arabicPeriod"/>
            </a:pPr>
            <a:r>
              <a:rPr lang="en-US" sz="2400" dirty="0">
                <a:latin typeface="Arial Rounded MT Bold" panose="020F0704030504030204" pitchFamily="34" charset="0"/>
              </a:rPr>
              <a:t>Tersedia DUDI </a:t>
            </a:r>
            <a:r>
              <a:rPr lang="id-ID" sz="2400" dirty="0">
                <a:latin typeface="Arial Rounded MT Bold" panose="020F0704030504030204" pitchFamily="34" charset="0"/>
              </a:rPr>
              <a:t>mitra kerja</a:t>
            </a:r>
            <a:r>
              <a:rPr lang="en-US" sz="2400" dirty="0">
                <a:latin typeface="Arial Rounded MT Bold" panose="020F0704030504030204" pitchFamily="34" charset="0"/>
              </a:rPr>
              <a:t> strategis.</a:t>
            </a:r>
            <a:endParaRPr lang="id-ID" sz="2400" dirty="0">
              <a:latin typeface="Arial Rounded MT Bold" panose="020F070403050403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2223491" y="1426137"/>
            <a:ext cx="9382395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6764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dir="r" isContent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0109" y="6334391"/>
            <a:ext cx="3968102" cy="540000"/>
            <a:chOff x="310109" y="6334391"/>
            <a:chExt cx="3968102" cy="540000"/>
          </a:xfrm>
        </p:grpSpPr>
        <p:pic>
          <p:nvPicPr>
            <p:cNvPr id="9" name="Picture 8" descr="tutwuri3d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0109" y="6334391"/>
              <a:ext cx="540000" cy="5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776931" y="6446619"/>
              <a:ext cx="35012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1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Subdit Kurikulum, Direktorat PSMK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536836" y="791472"/>
            <a:ext cx="5069050" cy="639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1" indent="0" algn="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Ciri-ciri TeFa SMK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23491" y="1767461"/>
            <a:ext cx="9382395" cy="348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indent="-365760">
              <a:lnSpc>
                <a:spcPct val="9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2600" dirty="0">
                <a:solidFill>
                  <a:prstClr val="black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Lingkungan sekolah bernuansa seperti di lingkungan DUDI, atau tempat kerja/usaha yang sesungguhnya.</a:t>
            </a:r>
          </a:p>
          <a:p>
            <a:pPr marL="365760" indent="-365760">
              <a:lnSpc>
                <a:spcPct val="9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2600" dirty="0">
                <a:solidFill>
                  <a:prstClr val="black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Tempat belajar praktik; </a:t>
            </a:r>
            <a:r>
              <a:rPr lang="en-US" sz="2600" i="1" dirty="0">
                <a:solidFill>
                  <a:prstClr val="black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workshop</a:t>
            </a:r>
            <a:r>
              <a:rPr lang="en-US" sz="2600" dirty="0">
                <a:solidFill>
                  <a:prstClr val="black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/bengkel/lahan/ sanggar ditata dan dilengkapi dengan sarana penunjang lainnya sesuai standar di dunia kerja atau DUDI.</a:t>
            </a:r>
          </a:p>
          <a:p>
            <a:pPr marL="365760" lvl="0" indent="-36576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600" dirty="0">
                <a:solidFill>
                  <a:prstClr val="black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Pembelajaran praktik menggunakan perangkat/ instrumen/format untuk melakukan kegiatan/aktivitas produksi barang dan atau layanan jasa.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223491" y="1426137"/>
            <a:ext cx="9382395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794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dir="r" isContent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0109" y="6334391"/>
            <a:ext cx="3968102" cy="540000"/>
            <a:chOff x="310109" y="6334391"/>
            <a:chExt cx="3968102" cy="540000"/>
          </a:xfrm>
        </p:grpSpPr>
        <p:pic>
          <p:nvPicPr>
            <p:cNvPr id="9" name="Picture 8" descr="tutwuri3d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0109" y="6334391"/>
              <a:ext cx="540000" cy="5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776931" y="6446619"/>
              <a:ext cx="35012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1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Subdit Kurikulum, Direktorat PSMK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536836" y="791472"/>
            <a:ext cx="5069050" cy="639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1" indent="0" algn="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Ciri-ciri TeFa SMK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23491" y="1637572"/>
            <a:ext cx="9475023" cy="364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indent="-365760">
              <a:lnSpc>
                <a:spcPct val="90000"/>
              </a:lnSpc>
              <a:spcBef>
                <a:spcPts val="600"/>
              </a:spcBef>
              <a:buFont typeface="+mj-lt"/>
              <a:buAutoNum type="arabicPeriod" startAt="4"/>
            </a:pPr>
            <a:r>
              <a:rPr lang="en-US" sz="2600" dirty="0">
                <a:solidFill>
                  <a:prstClr val="black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Hasil pembelajaran praktik peserta didik berupa produk barang atau jasa riil, utuh, dan bermakna sesuai dengan standar DUDI dan kebutuhan masyarakat pada umumnya.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5760" lvl="0" indent="-36576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 startAt="4"/>
            </a:pPr>
            <a:r>
              <a:rPr lang="en-US" sz="2600" dirty="0">
                <a:solidFill>
                  <a:prstClr val="black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Tata kelola pemanfaatan produk secara legal sesuai peraturan perundangan yang berlaku. </a:t>
            </a:r>
          </a:p>
          <a:p>
            <a:pPr marL="365760" marR="0" lvl="0" indent="-36576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Mempunyai 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outlet/business center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pemasaran produk.</a:t>
            </a:r>
          </a:p>
          <a:p>
            <a:pPr marL="365760" marR="0" lvl="0" indent="-36576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Mempunyai mitra atau partner kerja DU/DI.</a:t>
            </a:r>
          </a:p>
          <a:p>
            <a:pPr marL="365760" marR="0" lvl="0" indent="-36576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Mempunyai pelanggan/pengguna tetap.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223491" y="1426137"/>
            <a:ext cx="9382395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1722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dir="r" isContent="1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0109" y="6334391"/>
            <a:ext cx="3968102" cy="540000"/>
            <a:chOff x="310109" y="6334391"/>
            <a:chExt cx="3968102" cy="540000"/>
          </a:xfrm>
        </p:grpSpPr>
        <p:pic>
          <p:nvPicPr>
            <p:cNvPr id="9" name="Picture 8" descr="tutwuri3d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10109" y="6334391"/>
              <a:ext cx="540000" cy="5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776931" y="6446619"/>
              <a:ext cx="35012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1600" b="1" i="1" dirty="0">
                  <a:solidFill>
                    <a:srgbClr val="002060"/>
                  </a:solidFill>
                </a:rPr>
                <a:t>Subdit Kurikulum, Direktorat PSMK</a:t>
              </a:r>
            </a:p>
          </p:txBody>
        </p:sp>
      </p:grpSp>
      <p:pic>
        <p:nvPicPr>
          <p:cNvPr id="7" name="Picture 7" descr="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667171">
            <a:off x="3898398" y="2041545"/>
            <a:ext cx="6380289" cy="4246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WordArt 13"/>
          <p:cNvSpPr>
            <a:spLocks noChangeArrowheads="1" noChangeShapeType="1" noTextEdit="1"/>
          </p:cNvSpPr>
          <p:nvPr/>
        </p:nvSpPr>
        <p:spPr bwMode="auto">
          <a:xfrm>
            <a:off x="3141225" y="4101353"/>
            <a:ext cx="6003594" cy="83987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457200"/>
            <a:r>
              <a:rPr lang="id-ID" sz="3600" kern="10" dirty="0">
                <a:ln w="25400">
                  <a:solidFill>
                    <a:srgbClr val="FFFFCC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latin typeface="Arial Black"/>
              </a:rPr>
              <a:t>TERIMA KASIH</a:t>
            </a:r>
          </a:p>
        </p:txBody>
      </p:sp>
    </p:spTree>
    <p:extLst>
      <p:ext uri="{BB962C8B-B14F-4D97-AF65-F5344CB8AC3E}">
        <p14:creationId xmlns:p14="http://schemas.microsoft.com/office/powerpoint/2010/main" val="18052232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0109" y="6334391"/>
            <a:ext cx="3968102" cy="540000"/>
            <a:chOff x="310109" y="6334391"/>
            <a:chExt cx="3968102" cy="540000"/>
          </a:xfrm>
        </p:grpSpPr>
        <p:pic>
          <p:nvPicPr>
            <p:cNvPr id="9" name="Picture 8" descr="tutwuri3d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0109" y="6334391"/>
              <a:ext cx="540000" cy="5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776931" y="6446619"/>
              <a:ext cx="35012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1600" b="1" i="1" dirty="0">
                  <a:solidFill>
                    <a:srgbClr val="002060"/>
                  </a:solidFill>
                </a:rPr>
                <a:t>Subdit Kurikulum, Direktorat PSMK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5304778" y="772433"/>
            <a:ext cx="6301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r"/>
            <a:r>
              <a:rPr lang="en-US" sz="3600" b="1" dirty="0"/>
              <a:t>Konsep TeFa SMK</a:t>
            </a:r>
            <a:endParaRPr lang="id-ID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23491" y="1724931"/>
            <a:ext cx="9382395" cy="2806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2800" dirty="0"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Model pembelajaran berbasis produksi (barang/jasa) yang dibutuhkan oleh masyarakat, sepenuhnya dikerjakan oleh peserta didik, dilaksanakan dalam ruang praktik/bengkel/lahan yang telah dikondisikan mendekati situasi dan suasana tempat kerja yang sesungguhnya, menyangkut: waktu, prosedur, dan cara/aturan sesuai standar DUDI.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223491" y="1426137"/>
            <a:ext cx="9382395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809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dir="r" isContent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0109" y="6334391"/>
            <a:ext cx="3968102" cy="540000"/>
            <a:chOff x="310109" y="6334391"/>
            <a:chExt cx="3968102" cy="540000"/>
          </a:xfrm>
        </p:grpSpPr>
        <p:pic>
          <p:nvPicPr>
            <p:cNvPr id="9" name="Picture 8" descr="tutwuri3d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0109" y="6334391"/>
              <a:ext cx="540000" cy="5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776931" y="6446619"/>
              <a:ext cx="35012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1600" b="1" i="1" dirty="0">
                  <a:solidFill>
                    <a:srgbClr val="002060"/>
                  </a:solidFill>
                </a:rPr>
                <a:t>Subdit Kurikulum, Direktorat PSMK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5304778" y="772433"/>
            <a:ext cx="6301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r"/>
            <a:r>
              <a:rPr lang="en-US" sz="3600" b="1" dirty="0"/>
              <a:t>Konsep TeFa SMK</a:t>
            </a:r>
            <a:endParaRPr lang="id-ID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23491" y="1657696"/>
            <a:ext cx="9382395" cy="436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3225" indent="-403225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26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Tujuan utama adalah menghasilkan lulusan yang menguasai kompetensi tertentu sesuai dengan standar DU/DI;</a:t>
            </a:r>
          </a:p>
          <a:p>
            <a:pPr marL="403225" indent="-403225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26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Menggunakan produk sebagai media pembelajaran untuk mengantarkan kompetensi kepada peserta didik;</a:t>
            </a:r>
          </a:p>
          <a:p>
            <a:pPr marL="403225" indent="-403225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26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Penekanan pada aktivitas peserta didik untuk membangun pemahaman tentang standar/kualitas, kemampuan menyelesaikan masalah dan melakukan inovasi, dengan pendampingan optimal dari instruktur/pendidik yang kompeten dan berpengalaman DU/DI;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223491" y="1426137"/>
            <a:ext cx="9382395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186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dir="r" isContent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0109" y="6334391"/>
            <a:ext cx="3968102" cy="540000"/>
            <a:chOff x="310109" y="6334391"/>
            <a:chExt cx="3968102" cy="540000"/>
          </a:xfrm>
        </p:grpSpPr>
        <p:pic>
          <p:nvPicPr>
            <p:cNvPr id="9" name="Picture 8" descr="tutwuri3d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0109" y="6334391"/>
              <a:ext cx="540000" cy="5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776931" y="6446619"/>
              <a:ext cx="35012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1600" b="1" i="1" dirty="0">
                  <a:solidFill>
                    <a:srgbClr val="002060"/>
                  </a:solidFill>
                </a:rPr>
                <a:t>Subdit Kurikulum, Direktorat PSMK</a:t>
              </a:r>
            </a:p>
          </p:txBody>
        </p:sp>
      </p:grpSp>
      <p:cxnSp>
        <p:nvCxnSpPr>
          <p:cNvPr id="7" name="Straight Connector 6"/>
          <p:cNvCxnSpPr/>
          <p:nvPr/>
        </p:nvCxnSpPr>
        <p:spPr>
          <a:xfrm>
            <a:off x="2223491" y="1426137"/>
            <a:ext cx="9382395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2198564" y="1630800"/>
            <a:ext cx="9407322" cy="2146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3225" indent="-403225">
              <a:lnSpc>
                <a:spcPct val="90000"/>
              </a:lnSpc>
              <a:spcBef>
                <a:spcPts val="900"/>
              </a:spcBef>
              <a:buFont typeface="+mj-lt"/>
              <a:buAutoNum type="arabicPeriod" startAt="3"/>
            </a:pPr>
            <a:r>
              <a:rPr lang="en-US" sz="28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Proses pembelajaran dirancang dan dilaksanakan berdasarkan prosedur, standar, dan urutan kerja sebagaimana yang diterapkan di DU/DI;</a:t>
            </a:r>
          </a:p>
          <a:p>
            <a:pPr marL="403225" indent="-403225">
              <a:lnSpc>
                <a:spcPct val="90000"/>
              </a:lnSpc>
              <a:spcBef>
                <a:spcPts val="900"/>
              </a:spcBef>
              <a:buFont typeface="+mj-lt"/>
              <a:buAutoNum type="arabicPeriod" startAt="3"/>
            </a:pPr>
            <a:r>
              <a:rPr lang="en-US" sz="28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Diselenggarakan melalui sinergi kemitraan antara SMK dan DU/DI.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04778" y="772433"/>
            <a:ext cx="6301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r"/>
            <a:r>
              <a:rPr lang="en-US" sz="3600" b="1" dirty="0"/>
              <a:t>Konsep TeFa SMK</a:t>
            </a:r>
            <a:endParaRPr lang="id-ID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027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dir="r" isContent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0109" y="6334391"/>
            <a:ext cx="3968102" cy="540000"/>
            <a:chOff x="310109" y="6334391"/>
            <a:chExt cx="3968102" cy="540000"/>
          </a:xfrm>
        </p:grpSpPr>
        <p:pic>
          <p:nvPicPr>
            <p:cNvPr id="9" name="Picture 8" descr="tutwuri3d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0109" y="6334391"/>
              <a:ext cx="540000" cy="5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776931" y="6446619"/>
              <a:ext cx="35012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1600" b="1" i="1" dirty="0">
                  <a:solidFill>
                    <a:srgbClr val="002060"/>
                  </a:solidFill>
                </a:rPr>
                <a:t>Subdit Kurikulum, Direktorat PSMK</a:t>
              </a:r>
            </a:p>
          </p:txBody>
        </p:sp>
      </p:grpSp>
      <p:cxnSp>
        <p:nvCxnSpPr>
          <p:cNvPr id="7" name="Straight Connector 6"/>
          <p:cNvCxnSpPr/>
          <p:nvPr/>
        </p:nvCxnSpPr>
        <p:spPr>
          <a:xfrm>
            <a:off x="2223491" y="1426137"/>
            <a:ext cx="9382395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7211732" y="774234"/>
            <a:ext cx="43941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b="1" dirty="0">
                <a:solidFill>
                  <a:prstClr val="black"/>
                </a:solidFill>
              </a:rPr>
              <a:t>Prinsip-prinsip TeFa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26EC693-82A5-45AB-8740-185B982E2B98}"/>
              </a:ext>
            </a:extLst>
          </p:cNvPr>
          <p:cNvSpPr/>
          <p:nvPr/>
        </p:nvSpPr>
        <p:spPr>
          <a:xfrm>
            <a:off x="2223492" y="1547366"/>
            <a:ext cx="9382394" cy="44642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300" dirty="0">
                <a:solidFill>
                  <a:srgbClr val="292829"/>
                </a:solidFill>
                <a:latin typeface="Arial Rounded MT Bold" panose="020F07040305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Dilaksanakan berdasarkan kemitraan strategis dengan DUDI.</a:t>
            </a:r>
            <a:endParaRPr lang="en-US" sz="2300" dirty="0">
              <a:latin typeface="Arial Rounded MT Bold" panose="020F07040305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300" dirty="0">
                <a:solidFill>
                  <a:srgbClr val="292829"/>
                </a:solidFill>
                <a:latin typeface="Arial Rounded MT Bold" panose="020F07040305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Pembelajaran praktik berbasis produksi (barang/jasa) berkualitas standar DUDI dan dibutuhkan masyarakat pada umumnya.</a:t>
            </a:r>
            <a:endParaRPr lang="en-US" sz="2300" dirty="0">
              <a:latin typeface="Arial Rounded MT Bold" panose="020F07040305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300" dirty="0">
                <a:solidFill>
                  <a:srgbClr val="292829"/>
                </a:solidFill>
                <a:latin typeface="Arial Rounded MT Bold" panose="020F07040305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Produk sesuai dengan kompetensi yang dipelajari peserta didik, ditetapkan bersama mitra DUDI atau melalui kajian mandiri, atau mengonversi produk Unit Usaha/Produksi yang telah dimiliki. </a:t>
            </a:r>
            <a:endParaRPr lang="en-US" sz="2300" dirty="0">
              <a:latin typeface="Arial Rounded MT Bold" panose="020F07040305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300" dirty="0">
                <a:solidFill>
                  <a:srgbClr val="292829"/>
                </a:solidFill>
                <a:latin typeface="Arial Rounded MT Bold" panose="020F07040305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Perangkat pembelajaran dirancang khusus untuk memastikan penguasaan kompetensi dasar (KD-KD) yang digunakan peserta didik sebagai acuan pada semua aktivitas/kegiatan proses produksi. Dapat menggunakan perangkat atau instrumen yang lazim digunakan atau tersedia di mitra DUDI.</a:t>
            </a:r>
            <a:endParaRPr lang="en-US" sz="2300" dirty="0">
              <a:latin typeface="Arial Rounded MT Bold" panose="020F07040305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420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dir="r" isContent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0109" y="6334391"/>
            <a:ext cx="3968102" cy="540000"/>
            <a:chOff x="310109" y="6334391"/>
            <a:chExt cx="3968102" cy="540000"/>
          </a:xfrm>
        </p:grpSpPr>
        <p:pic>
          <p:nvPicPr>
            <p:cNvPr id="9" name="Picture 8" descr="tutwuri3d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0109" y="6334391"/>
              <a:ext cx="540000" cy="5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776931" y="6446619"/>
              <a:ext cx="35012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1600" b="1" i="1" dirty="0">
                  <a:solidFill>
                    <a:srgbClr val="002060"/>
                  </a:solidFill>
                </a:rPr>
                <a:t>Subdit Kurikulum, Direktorat PSMK</a:t>
              </a:r>
            </a:p>
          </p:txBody>
        </p:sp>
      </p:grpSp>
      <p:cxnSp>
        <p:nvCxnSpPr>
          <p:cNvPr id="7" name="Straight Connector 6"/>
          <p:cNvCxnSpPr/>
          <p:nvPr/>
        </p:nvCxnSpPr>
        <p:spPr>
          <a:xfrm>
            <a:off x="2223491" y="1426137"/>
            <a:ext cx="9382395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7211732" y="774234"/>
            <a:ext cx="43941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b="1" dirty="0">
                <a:solidFill>
                  <a:prstClr val="black"/>
                </a:solidFill>
              </a:rPr>
              <a:t>Prinsip-prinsip TeFa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26EC693-82A5-45AB-8740-185B982E2B98}"/>
              </a:ext>
            </a:extLst>
          </p:cNvPr>
          <p:cNvSpPr/>
          <p:nvPr/>
        </p:nvSpPr>
        <p:spPr>
          <a:xfrm>
            <a:off x="2223491" y="1736050"/>
            <a:ext cx="9382395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 startAt="5"/>
            </a:pPr>
            <a:r>
              <a:rPr lang="en-US" sz="2400" dirty="0">
                <a:solidFill>
                  <a:srgbClr val="292829"/>
                </a:solidFill>
                <a:latin typeface="Arial Rounded MT Bold" panose="020F07040305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Peserta didik terlibat sepenuhnya dalam proses produksi sehingga kompetensi, kesiapan, dan karakter kerja terbangun melalui kegiatan yang dilakukan selama pembuatan barang dan atau penyelesaian layanan jasa;</a:t>
            </a:r>
            <a:endParaRPr lang="en-US" sz="2400" dirty="0">
              <a:latin typeface="Arial Rounded MT Bold" panose="020F07040305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 startAt="5"/>
            </a:pPr>
            <a:r>
              <a:rPr lang="en-US" sz="2400" dirty="0">
                <a:solidFill>
                  <a:srgbClr val="292829"/>
                </a:solidFill>
                <a:latin typeface="Arial Rounded MT Bold" panose="020F07040305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Pembelajaran praktik dilakukan di tempat yang telah dikondisikan sesuai keadaan atau mendekati standar DUDI, termasuk alur kegiatan produksi, aturan dan </a:t>
            </a:r>
            <a:r>
              <a:rPr lang="en-US" sz="2400" dirty="0" err="1">
                <a:solidFill>
                  <a:srgbClr val="292829"/>
                </a:solidFill>
                <a:latin typeface="Arial Rounded MT Bold" panose="020F07040305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norma-norma</a:t>
            </a:r>
            <a:r>
              <a:rPr lang="en-US" sz="2400" dirty="0">
                <a:solidFill>
                  <a:srgbClr val="292829"/>
                </a:solidFill>
                <a:latin typeface="Arial Rounded MT Bold" panose="020F07040305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kerja, SOP serta ketentuan lain yang berlaku di DUDI.</a:t>
            </a:r>
            <a:endParaRPr lang="en-US" sz="2400" dirty="0">
              <a:latin typeface="Arial Rounded MT Bold" panose="020F07040305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 startAt="5"/>
            </a:pPr>
            <a:r>
              <a:rPr lang="en-US" sz="2400" dirty="0">
                <a:solidFill>
                  <a:srgbClr val="292829"/>
                </a:solidFill>
                <a:latin typeface="Arial Rounded MT Bold" panose="020F07040305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Adanya sistem dan atau tatanan pengelolaan pemanfaatan produk sesuai peraturan yang berlaku. </a:t>
            </a:r>
            <a:endParaRPr lang="en-US" sz="2400" dirty="0">
              <a:latin typeface="Arial Rounded MT Bold" panose="020F07040305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888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dir="r" isContent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0109" y="6334391"/>
            <a:ext cx="3968102" cy="540000"/>
            <a:chOff x="310109" y="6334391"/>
            <a:chExt cx="3968102" cy="540000"/>
          </a:xfrm>
        </p:grpSpPr>
        <p:pic>
          <p:nvPicPr>
            <p:cNvPr id="9" name="Picture 8" descr="tutwuri3d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0109" y="6334391"/>
              <a:ext cx="540000" cy="5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776931" y="6446619"/>
              <a:ext cx="35012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1600" b="1" i="1" dirty="0">
                  <a:solidFill>
                    <a:srgbClr val="002060"/>
                  </a:solidFill>
                </a:rPr>
                <a:t>Subdit Kurikulum, Direktorat PSMK</a:t>
              </a:r>
            </a:p>
          </p:txBody>
        </p:sp>
      </p:grpSp>
      <p:cxnSp>
        <p:nvCxnSpPr>
          <p:cNvPr id="7" name="Straight Connector 6"/>
          <p:cNvCxnSpPr/>
          <p:nvPr/>
        </p:nvCxnSpPr>
        <p:spPr>
          <a:xfrm>
            <a:off x="2223491" y="1426137"/>
            <a:ext cx="9382395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2223491" y="1617533"/>
            <a:ext cx="9354427" cy="4259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Tx/>
              <a:buAutoNum type="alphaLcPeriod"/>
            </a:pPr>
            <a:r>
              <a:rPr lang="en-US" sz="2600" i="1" dirty="0">
                <a:solidFill>
                  <a:prstClr val="black"/>
                </a:solidFill>
                <a:latin typeface="Arial Rounded MT Bold" panose="020F0704030504030204" pitchFamily="34" charset="0"/>
              </a:rPr>
              <a:t>Sense of Quality </a:t>
            </a:r>
            <a:r>
              <a:rPr lang="en-US" sz="26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(Sadar mutu)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Kemampuan dan kesadaran untuk bekerja sesuai dengan standar obyektif kualitas tertentu.</a:t>
            </a:r>
          </a:p>
          <a:p>
            <a:pPr marL="457200" indent="-457200">
              <a:spcBef>
                <a:spcPts val="1200"/>
              </a:spcBef>
              <a:buFontTx/>
              <a:buAutoNum type="alphaLcPeriod"/>
            </a:pPr>
            <a:r>
              <a:rPr lang="en-US" sz="2600" i="1" dirty="0">
                <a:solidFill>
                  <a:prstClr val="black"/>
                </a:solidFill>
                <a:latin typeface="Arial Rounded MT Bold" panose="020F0704030504030204" pitchFamily="34" charset="0"/>
              </a:rPr>
              <a:t>Sense of Efficiency </a:t>
            </a:r>
            <a:r>
              <a:rPr lang="en-US" sz="26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(Sadar mutu, waktu, dan biaya)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Kemampuan dan kesadaran untuk bekerja secara efisien dengan produktivitas tinggi.</a:t>
            </a:r>
          </a:p>
          <a:p>
            <a:pPr marL="457200" indent="-457200">
              <a:spcBef>
                <a:spcPts val="1200"/>
              </a:spcBef>
              <a:buFontTx/>
              <a:buAutoNum type="alphaLcPeriod"/>
            </a:pPr>
            <a:r>
              <a:rPr lang="en-US" sz="2600" i="1" dirty="0">
                <a:solidFill>
                  <a:prstClr val="black"/>
                </a:solidFill>
                <a:latin typeface="Arial Rounded MT Bold" panose="020F0704030504030204" pitchFamily="34" charset="0"/>
              </a:rPr>
              <a:t>Sense of Creativity and Innovation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Kemampuan dan kesadaran untuk mengembangkan ide/cara baru dalam penyelesaian suatu masalah dan menemukan peluang serta menerapkannya dalam pekerjaan.</a:t>
            </a:r>
          </a:p>
        </p:txBody>
      </p:sp>
      <p:sp>
        <p:nvSpPr>
          <p:cNvPr id="3" name="Rectangle 2"/>
          <p:cNvSpPr/>
          <p:nvPr/>
        </p:nvSpPr>
        <p:spPr>
          <a:xfrm>
            <a:off x="6777320" y="784660"/>
            <a:ext cx="48285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b="1" dirty="0">
                <a:solidFill>
                  <a:prstClr val="black"/>
                </a:solidFill>
              </a:rPr>
              <a:t>Nilai-nilai Dasar TeFa</a:t>
            </a:r>
          </a:p>
        </p:txBody>
      </p:sp>
    </p:spTree>
    <p:extLst>
      <p:ext uri="{BB962C8B-B14F-4D97-AF65-F5344CB8AC3E}">
        <p14:creationId xmlns:p14="http://schemas.microsoft.com/office/powerpoint/2010/main" val="3981514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dir="r" isContent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0109" y="6334391"/>
            <a:ext cx="3968102" cy="540000"/>
            <a:chOff x="310109" y="6334391"/>
            <a:chExt cx="3968102" cy="540000"/>
          </a:xfrm>
        </p:grpSpPr>
        <p:pic>
          <p:nvPicPr>
            <p:cNvPr id="9" name="Picture 8" descr="tutwuri3d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0109" y="6334391"/>
              <a:ext cx="540000" cy="5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776931" y="6446619"/>
              <a:ext cx="35012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1600" b="1" i="1" dirty="0">
                  <a:solidFill>
                    <a:srgbClr val="002060"/>
                  </a:solidFill>
                </a:rPr>
                <a:t>Subdit Kurikulum, Direktorat PSMK</a:t>
              </a:r>
            </a:p>
          </p:txBody>
        </p:sp>
      </p:grpSp>
      <p:cxnSp>
        <p:nvCxnSpPr>
          <p:cNvPr id="7" name="Straight Connector 6"/>
          <p:cNvCxnSpPr/>
          <p:nvPr/>
        </p:nvCxnSpPr>
        <p:spPr>
          <a:xfrm>
            <a:off x="2223491" y="1426137"/>
            <a:ext cx="9382395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2223491" y="1559477"/>
            <a:ext cx="9382395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+mj-lt"/>
              <a:buAutoNum type="alphaLcPeriod" startAt="4"/>
            </a:pPr>
            <a:r>
              <a:rPr lang="en-US" sz="2600" b="1" i="1" dirty="0">
                <a:latin typeface="Arial Rounded MT Bold" panose="020F0704030504030204" pitchFamily="34" charset="0"/>
              </a:rPr>
              <a:t>Sense of Professional at Work </a:t>
            </a:r>
            <a:r>
              <a:rPr lang="en-US" sz="2600" b="1" dirty="0">
                <a:latin typeface="Arial Rounded MT Bold" panose="020F0704030504030204" pitchFamily="34" charset="0"/>
              </a:rPr>
              <a:t>(disiplin, integritas, loyalitas)</a:t>
            </a:r>
          </a:p>
          <a:p>
            <a:pPr lvl="1"/>
            <a:r>
              <a:rPr lang="en-US" sz="2400" dirty="0">
                <a:latin typeface="Arial Rounded MT Bold" panose="020F0704030504030204" pitchFamily="34" charset="0"/>
              </a:rPr>
              <a:t>Membangun peserta didik menjadi pekerja yang tangguh, berkarakter, dan berbudaya dengan tingkat kesiapan kerja sesuai sifat, tuntutan, dan kebutuhan dunia kerja (DUDI).</a:t>
            </a:r>
          </a:p>
          <a:p>
            <a:pPr marL="457200" lvl="0" indent="-457200">
              <a:spcBef>
                <a:spcPts val="1200"/>
              </a:spcBef>
              <a:buFont typeface="+mj-lt"/>
              <a:buAutoNum type="alphaLcPeriod" startAt="4"/>
            </a:pPr>
            <a:r>
              <a:rPr lang="en-US" sz="2600" b="1" i="1" dirty="0">
                <a:latin typeface="Arial Rounded MT Bold" panose="020F0704030504030204" pitchFamily="34" charset="0"/>
              </a:rPr>
              <a:t>Sense of Business </a:t>
            </a:r>
            <a:r>
              <a:rPr lang="en-US" sz="2600" b="1" dirty="0">
                <a:latin typeface="Arial Rounded MT Bold" panose="020F0704030504030204" pitchFamily="34" charset="0"/>
              </a:rPr>
              <a:t>(Jiwa Kewirausahaan)</a:t>
            </a:r>
          </a:p>
          <a:p>
            <a:pPr lvl="1"/>
            <a:r>
              <a:rPr lang="en-US" sz="2400" dirty="0">
                <a:latin typeface="Arial Rounded MT Bold" panose="020F0704030504030204" pitchFamily="34" charset="0"/>
              </a:rPr>
              <a:t>Meningkatkan wawasan usaha dan kewirausahaan serta mendorong peserta didik dan unsur sekolah untuk menciptakan usaha mandiri maupun berkelompok sesuai dengan keunggulan dan kearifan lokal.</a:t>
            </a:r>
          </a:p>
        </p:txBody>
      </p:sp>
      <p:sp>
        <p:nvSpPr>
          <p:cNvPr id="3" name="Rectangle 2"/>
          <p:cNvSpPr/>
          <p:nvPr/>
        </p:nvSpPr>
        <p:spPr>
          <a:xfrm>
            <a:off x="6777320" y="784660"/>
            <a:ext cx="48285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b="1" dirty="0">
                <a:solidFill>
                  <a:prstClr val="black"/>
                </a:solidFill>
              </a:rPr>
              <a:t>Nilai-nilai Dasar TeFa</a:t>
            </a:r>
          </a:p>
        </p:txBody>
      </p:sp>
    </p:spTree>
    <p:extLst>
      <p:ext uri="{BB962C8B-B14F-4D97-AF65-F5344CB8AC3E}">
        <p14:creationId xmlns:p14="http://schemas.microsoft.com/office/powerpoint/2010/main" val="148046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dir="r" isContent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0109" y="6334391"/>
            <a:ext cx="3968102" cy="540000"/>
            <a:chOff x="310109" y="6334391"/>
            <a:chExt cx="3968102" cy="540000"/>
          </a:xfrm>
        </p:grpSpPr>
        <p:pic>
          <p:nvPicPr>
            <p:cNvPr id="9" name="Picture 8" descr="tutwuri3d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0109" y="6334391"/>
              <a:ext cx="540000" cy="5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776931" y="6446619"/>
              <a:ext cx="35012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1600" b="1" i="1" dirty="0">
                  <a:solidFill>
                    <a:srgbClr val="002060"/>
                  </a:solidFill>
                </a:rPr>
                <a:t>Subdit Kurikulum, Direktorat PSMK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519286" y="774127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3600" b="1" dirty="0"/>
              <a:t>Tujuan </a:t>
            </a:r>
            <a:r>
              <a:rPr lang="en-US" sz="3600" b="1" dirty="0"/>
              <a:t>TeFa SMK</a:t>
            </a:r>
            <a:endParaRPr lang="id-ID" sz="3600" b="1" dirty="0"/>
          </a:p>
        </p:txBody>
      </p:sp>
      <p:sp>
        <p:nvSpPr>
          <p:cNvPr id="6" name="Rectangle 5"/>
          <p:cNvSpPr/>
          <p:nvPr/>
        </p:nvSpPr>
        <p:spPr>
          <a:xfrm>
            <a:off x="2194463" y="1548661"/>
            <a:ext cx="9540337" cy="54864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>
            <a:spAutoFit/>
          </a:bodyPr>
          <a:lstStyle/>
          <a:p>
            <a:pPr lv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Pct val="100000"/>
              <a:tabLst>
                <a:tab pos="548640" algn="l"/>
              </a:tabLst>
            </a:pPr>
            <a:r>
              <a:rPr lang="en-US" sz="2400" b="1" dirty="0"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MENYIAPKAN </a:t>
            </a:r>
            <a:r>
              <a:rPr lang="id-ID" sz="2400" b="1" dirty="0"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LULUSAN SMK </a:t>
            </a:r>
            <a:r>
              <a:rPr lang="en-US" sz="2400" b="1" dirty="0"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MENJADI MANUSIA PRODUKTIF</a:t>
            </a:r>
            <a:endParaRPr lang="id-ID" sz="2400" b="1" dirty="0">
              <a:latin typeface="Arial Rounded MT Bold" panose="020F07040305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223491" y="1426137"/>
            <a:ext cx="9382395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240811" y="2245150"/>
            <a:ext cx="9382395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23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Menciptakan sinergi dan integrasi perencanaan dan pelaksanaan pembelajaran muatan Nasional, Kewilayahan, dan Kejuruan untuk menunjang penguasaan kompetensi lulusan;</a:t>
            </a:r>
          </a:p>
          <a:p>
            <a:pPr marL="342900" indent="-342900">
              <a:lnSpc>
                <a:spcPct val="8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23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Meningkatkan efisiensi dan efektivitas pengantaran </a:t>
            </a:r>
            <a:r>
              <a:rPr lang="en-US" sz="2300" i="1" dirty="0">
                <a:solidFill>
                  <a:prstClr val="black"/>
                </a:solidFill>
                <a:latin typeface="Arial Rounded MT Bold" panose="020F0704030504030204" pitchFamily="34" charset="0"/>
              </a:rPr>
              <a:t>soft skills</a:t>
            </a:r>
            <a:r>
              <a:rPr lang="en-US" sz="23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 dan </a:t>
            </a:r>
            <a:r>
              <a:rPr lang="en-US" sz="2300" i="1" dirty="0">
                <a:solidFill>
                  <a:prstClr val="black"/>
                </a:solidFill>
                <a:latin typeface="Arial Rounded MT Bold" panose="020F0704030504030204" pitchFamily="34" charset="0"/>
              </a:rPr>
              <a:t>hard skills</a:t>
            </a:r>
            <a:r>
              <a:rPr lang="en-US" sz="23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 kepada peserta didik;</a:t>
            </a:r>
          </a:p>
          <a:p>
            <a:pPr marL="342900" indent="-342900">
              <a:lnSpc>
                <a:spcPct val="8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23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Meningkatkan kolaborasi dengan DUDI melalui penyelarasan kurikulum, penyediaan instruktur, alih pengetahuan/teknologi, internalisasi standar dan budaya kerja DUDI;</a:t>
            </a:r>
          </a:p>
          <a:p>
            <a:pPr marL="342900" indent="-342900">
              <a:lnSpc>
                <a:spcPct val="8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23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Meningkatkan kompetensi pendidik dan tenaga kependidikan melalui interaksi dengan DUDI;</a:t>
            </a:r>
          </a:p>
          <a:p>
            <a:pPr marL="342900" indent="-342900">
              <a:lnSpc>
                <a:spcPct val="8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23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Mendorong lahirnya perubahan paradigma pembelajaran dan budaya kerja di SMK.</a:t>
            </a:r>
          </a:p>
        </p:txBody>
      </p:sp>
    </p:spTree>
    <p:extLst>
      <p:ext uri="{BB962C8B-B14F-4D97-AF65-F5344CB8AC3E}">
        <p14:creationId xmlns:p14="http://schemas.microsoft.com/office/powerpoint/2010/main" val="2167446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dir="r" isContent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_Vapor Trai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ppt/theme/theme2.xml><?xml version="1.0" encoding="utf-8"?>
<a:theme xmlns:a="http://schemas.openxmlformats.org/drawingml/2006/main" name="2_Vapor Trail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ppt/theme/theme3.xml><?xml version="1.0" encoding="utf-8"?>
<a:theme xmlns:a="http://schemas.openxmlformats.org/drawingml/2006/main" name="3_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Vapor Trail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2049</TotalTime>
  <Words>1000</Words>
  <Application>Microsoft Office PowerPoint</Application>
  <PresentationFormat>Widescreen</PresentationFormat>
  <Paragraphs>126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Arial</vt:lpstr>
      <vt:lpstr>Arial Black</vt:lpstr>
      <vt:lpstr>Arial Rounded MT Bold</vt:lpstr>
      <vt:lpstr>Calibri</vt:lpstr>
      <vt:lpstr>Calibri Light</vt:lpstr>
      <vt:lpstr>Century Gothic</vt:lpstr>
      <vt:lpstr>Tahoma</vt:lpstr>
      <vt:lpstr>Times New Roman</vt:lpstr>
      <vt:lpstr>1_Vapor Trail</vt:lpstr>
      <vt:lpstr>2_Vapor Trail</vt:lpstr>
      <vt:lpstr>3_Office Theme</vt:lpstr>
      <vt:lpstr>3_Vapor Trail</vt:lpstr>
      <vt:lpstr>TEACHING FACTORY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TEACHING FACTORY</dc:title>
  <dc:creator>Acer</dc:creator>
  <cp:lastModifiedBy>CHEMISTRY</cp:lastModifiedBy>
  <cp:revision>153</cp:revision>
  <dcterms:created xsi:type="dcterms:W3CDTF">2017-06-09T01:23:04Z</dcterms:created>
  <dcterms:modified xsi:type="dcterms:W3CDTF">2020-07-11T13:52:29Z</dcterms:modified>
</cp:coreProperties>
</file>