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273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301" r:id="rId13"/>
    <p:sldId id="302" r:id="rId14"/>
    <p:sldId id="299" r:id="rId15"/>
    <p:sldId id="300" r:id="rId16"/>
    <p:sldId id="303" r:id="rId17"/>
    <p:sldId id="304" r:id="rId18"/>
    <p:sldId id="305" r:id="rId19"/>
    <p:sldId id="306" r:id="rId20"/>
    <p:sldId id="307" r:id="rId21"/>
    <p:sldId id="3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8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2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6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9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8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08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5EFA86-59D3-41A9-819E-C704FF32C5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2253" y="419385"/>
            <a:ext cx="8698034" cy="594166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2723" y="850791"/>
            <a:ext cx="3202016" cy="4198288"/>
          </a:xfrm>
        </p:spPr>
        <p:txBody>
          <a:bodyPr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Materi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pengenalan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lingkungan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sekolah</a:t>
            </a:r>
            <a:r>
              <a:rPr lang="en-US" sz="3600" dirty="0">
                <a:solidFill>
                  <a:srgbClr val="FFFFFF"/>
                </a:solidFill>
              </a:rPr>
              <a:t> –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 err="1">
                <a:solidFill>
                  <a:srgbClr val="FFFFFF"/>
                </a:solidFill>
              </a:rPr>
              <a:t>seksi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ketertiban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anchor="ctr">
            <a:normAutofit fontScale="85000" lnSpcReduction="20000"/>
          </a:bodyPr>
          <a:lstStyle/>
          <a:p>
            <a:r>
              <a:rPr lang="en-US" sz="1800" dirty="0" err="1">
                <a:solidFill>
                  <a:srgbClr val="FFFFFF">
                    <a:alpha val="75000"/>
                  </a:srgbClr>
                </a:solidFill>
              </a:rPr>
              <a:t>Smk</a:t>
            </a:r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 negeri 1 </a:t>
            </a:r>
            <a:r>
              <a:rPr lang="en-US" sz="1800" dirty="0" err="1">
                <a:solidFill>
                  <a:srgbClr val="FFFFFF">
                    <a:alpha val="75000"/>
                  </a:srgbClr>
                </a:solidFill>
              </a:rPr>
              <a:t>grati</a:t>
            </a:r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 </a:t>
            </a:r>
          </a:p>
          <a:p>
            <a:r>
              <a:rPr lang="en-US" sz="1800" dirty="0" err="1">
                <a:solidFill>
                  <a:srgbClr val="FFFFFF">
                    <a:alpha val="75000"/>
                  </a:srgbClr>
                </a:solidFill>
              </a:rPr>
              <a:t>Tahun</a:t>
            </a:r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 </a:t>
            </a:r>
            <a:r>
              <a:rPr lang="en-US" sz="1800" dirty="0" err="1">
                <a:solidFill>
                  <a:srgbClr val="FFFFFF">
                    <a:alpha val="75000"/>
                  </a:srgbClr>
                </a:solidFill>
              </a:rPr>
              <a:t>pelajaran</a:t>
            </a:r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 2020/2021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EAD42-DB1E-4661-9C36-B0A695638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07" y="190866"/>
            <a:ext cx="15525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03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EF36-A09D-4092-913C-CDE80C24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23061"/>
          </a:xfrm>
        </p:spPr>
        <p:txBody>
          <a:bodyPr/>
          <a:lstStyle/>
          <a:p>
            <a:r>
              <a:rPr lang="en-ID" dirty="0"/>
              <a:t>8.2 </a:t>
            </a:r>
            <a:r>
              <a:rPr lang="en-ID" dirty="0" err="1"/>
              <a:t>jenis</a:t>
            </a:r>
            <a:r>
              <a:rPr lang="en-ID" dirty="0"/>
              <a:t> </a:t>
            </a:r>
            <a:r>
              <a:rPr lang="en-ID" dirty="0" err="1"/>
              <a:t>pelanggaran</a:t>
            </a:r>
            <a:r>
              <a:rPr lang="en-ID" dirty="0"/>
              <a:t>, </a:t>
            </a:r>
            <a:r>
              <a:rPr lang="en-ID" dirty="0" err="1"/>
              <a:t>sanksi</a:t>
            </a:r>
            <a:r>
              <a:rPr lang="en-ID" dirty="0"/>
              <a:t> dan reward </a:t>
            </a:r>
            <a:r>
              <a:rPr lang="en-ID" dirty="0" err="1"/>
              <a:t>smkn</a:t>
            </a:r>
            <a:r>
              <a:rPr lang="en-ID" dirty="0"/>
              <a:t> 1 </a:t>
            </a:r>
            <a:r>
              <a:rPr lang="en-ID" dirty="0" err="1"/>
              <a:t>grati</a:t>
            </a:r>
            <a:endParaRPr lang="id-ID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ED03E3-011D-46C7-ACBB-3CADC9FB5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181" y="1325217"/>
            <a:ext cx="10123637" cy="5394347"/>
          </a:xfrm>
        </p:spPr>
      </p:pic>
    </p:spTree>
    <p:extLst>
      <p:ext uri="{BB962C8B-B14F-4D97-AF65-F5344CB8AC3E}">
        <p14:creationId xmlns:p14="http://schemas.microsoft.com/office/powerpoint/2010/main" val="529972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2293-4585-4202-A66C-F8CD2595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56801"/>
          </a:xfrm>
        </p:spPr>
        <p:txBody>
          <a:bodyPr/>
          <a:lstStyle/>
          <a:p>
            <a:r>
              <a:rPr lang="en-ID" dirty="0"/>
              <a:t>8.3 </a:t>
            </a:r>
            <a:r>
              <a:rPr lang="en-ID" dirty="0" err="1"/>
              <a:t>jenis</a:t>
            </a:r>
            <a:r>
              <a:rPr lang="en-ID" dirty="0"/>
              <a:t> </a:t>
            </a:r>
            <a:r>
              <a:rPr lang="en-ID" dirty="0" err="1"/>
              <a:t>pelanggaran</a:t>
            </a:r>
            <a:r>
              <a:rPr lang="en-ID" dirty="0"/>
              <a:t>, </a:t>
            </a:r>
            <a:r>
              <a:rPr lang="en-ID" dirty="0" err="1"/>
              <a:t>sanksi</a:t>
            </a:r>
            <a:r>
              <a:rPr lang="en-ID" dirty="0"/>
              <a:t> dan reward </a:t>
            </a:r>
            <a:r>
              <a:rPr lang="en-ID" dirty="0" err="1"/>
              <a:t>smkn</a:t>
            </a:r>
            <a:r>
              <a:rPr lang="en-ID" dirty="0"/>
              <a:t> 1 </a:t>
            </a:r>
            <a:r>
              <a:rPr lang="en-ID" dirty="0" err="1"/>
              <a:t>grati</a:t>
            </a:r>
            <a:endParaRPr lang="id-ID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560829-38EF-4EEC-94DB-CE970EB4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999" y="1376971"/>
            <a:ext cx="91154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11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34B3FC-3130-4E3E-AA56-C04882D1C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939" y="1477109"/>
            <a:ext cx="10084809" cy="4679216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1676A6-4880-4525-805F-6E8D9564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583786"/>
          </a:xfrm>
        </p:spPr>
        <p:txBody>
          <a:bodyPr/>
          <a:lstStyle/>
          <a:p>
            <a:r>
              <a:rPr lang="en-ID" dirty="0"/>
              <a:t>8.4 </a:t>
            </a:r>
            <a:r>
              <a:rPr lang="en-ID" dirty="0" err="1"/>
              <a:t>jenis</a:t>
            </a:r>
            <a:r>
              <a:rPr lang="en-ID" dirty="0"/>
              <a:t> </a:t>
            </a:r>
            <a:r>
              <a:rPr lang="en-ID" dirty="0" err="1"/>
              <a:t>pelanggaran</a:t>
            </a:r>
            <a:r>
              <a:rPr lang="en-ID" dirty="0"/>
              <a:t>, </a:t>
            </a:r>
            <a:r>
              <a:rPr lang="en-ID" dirty="0" err="1"/>
              <a:t>sanksi</a:t>
            </a:r>
            <a:r>
              <a:rPr lang="en-ID" dirty="0"/>
              <a:t> dan reward </a:t>
            </a:r>
            <a:r>
              <a:rPr lang="en-ID" dirty="0" err="1"/>
              <a:t>smkn</a:t>
            </a:r>
            <a:r>
              <a:rPr lang="en-ID" dirty="0"/>
              <a:t> 1 </a:t>
            </a:r>
            <a:r>
              <a:rPr lang="en-ID" dirty="0" err="1"/>
              <a:t>grati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6274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0DC7-944B-4064-AC9C-27FDA183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96557"/>
          </a:xfrm>
        </p:spPr>
        <p:txBody>
          <a:bodyPr/>
          <a:lstStyle/>
          <a:p>
            <a:r>
              <a:rPr lang="en-ID" dirty="0"/>
              <a:t>8.5 </a:t>
            </a:r>
            <a:r>
              <a:rPr lang="en-ID" dirty="0" err="1"/>
              <a:t>jenis</a:t>
            </a:r>
            <a:r>
              <a:rPr lang="en-ID" dirty="0"/>
              <a:t> </a:t>
            </a:r>
            <a:r>
              <a:rPr lang="en-ID" dirty="0" err="1"/>
              <a:t>pelanggaran</a:t>
            </a:r>
            <a:r>
              <a:rPr lang="en-ID" dirty="0"/>
              <a:t>, </a:t>
            </a:r>
            <a:r>
              <a:rPr lang="en-ID" dirty="0" err="1"/>
              <a:t>sanksi</a:t>
            </a:r>
            <a:r>
              <a:rPr lang="en-ID" dirty="0"/>
              <a:t> dan reward </a:t>
            </a:r>
            <a:r>
              <a:rPr lang="en-ID" dirty="0" err="1"/>
              <a:t>smkn</a:t>
            </a:r>
            <a:r>
              <a:rPr lang="en-ID" dirty="0"/>
              <a:t> 1 </a:t>
            </a:r>
            <a:r>
              <a:rPr lang="en-ID" dirty="0" err="1"/>
              <a:t>grati</a:t>
            </a:r>
            <a:endParaRPr lang="id-ID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83D4F6-BE4C-40CB-A8B3-ED60A9BD9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071" y="1298713"/>
            <a:ext cx="9945858" cy="5274635"/>
          </a:xfrm>
        </p:spPr>
      </p:pic>
    </p:spTree>
    <p:extLst>
      <p:ext uri="{BB962C8B-B14F-4D97-AF65-F5344CB8AC3E}">
        <p14:creationId xmlns:p14="http://schemas.microsoft.com/office/powerpoint/2010/main" val="122014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C76B22BF-7925-4B04-B602-1F9EED663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2" r="1829" b="1"/>
          <a:stretch/>
        </p:blipFill>
        <p:spPr>
          <a:xfrm>
            <a:off x="1" y="10"/>
            <a:ext cx="4637078" cy="6857530"/>
          </a:xfrm>
          <a:prstGeom prst="rect">
            <a:avLst/>
          </a:prstGeom>
        </p:spPr>
      </p:pic>
      <p:pic>
        <p:nvPicPr>
          <p:cNvPr id="17" name="Content Placeholder 16" descr="Home Visit Ke Rumah Siswa/i Yang Bermasalah">
            <a:extLst>
              <a:ext uri="{FF2B5EF4-FFF2-40B4-BE49-F238E27FC236}">
                <a16:creationId xmlns:a16="http://schemas.microsoft.com/office/drawing/2014/main" id="{505E08A4-10BF-4352-B179-A372C5E0F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96" b="-1"/>
          <a:stretch/>
        </p:blipFill>
        <p:spPr>
          <a:xfrm>
            <a:off x="4628829" y="10"/>
            <a:ext cx="7563171" cy="426694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57E30F7-3253-4621-AB18-6A383D3A3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8930A-B38B-43E9-8C8F-DC0A0145E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42" y="4571122"/>
            <a:ext cx="6591957" cy="10379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rgbClr val="FFFFFF"/>
                </a:solidFill>
              </a:rPr>
              <a:t>9.1 </a:t>
            </a:r>
            <a:r>
              <a:rPr lang="en-US" sz="3300" dirty="0" err="1">
                <a:solidFill>
                  <a:srgbClr val="FFFFFF"/>
                </a:solidFill>
              </a:rPr>
              <a:t>Penanganan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siswa</a:t>
            </a:r>
            <a:r>
              <a:rPr lang="en-US" sz="3300" dirty="0">
                <a:solidFill>
                  <a:srgbClr val="FFFFFF"/>
                </a:solidFill>
              </a:rPr>
              <a:t>/</a:t>
            </a:r>
            <a:r>
              <a:rPr lang="en-US" sz="3300" dirty="0" err="1">
                <a:solidFill>
                  <a:srgbClr val="FFFFFF"/>
                </a:solidFill>
              </a:rPr>
              <a:t>i</a:t>
            </a:r>
            <a:r>
              <a:rPr lang="en-US" sz="3300" dirty="0">
                <a:solidFill>
                  <a:srgbClr val="FFFFFF"/>
                </a:solidFill>
              </a:rPr>
              <a:t> yang </a:t>
            </a:r>
            <a:r>
              <a:rPr lang="en-US" sz="3300" dirty="0" err="1">
                <a:solidFill>
                  <a:srgbClr val="FFFFFF"/>
                </a:solidFill>
              </a:rPr>
              <a:t>bermasalah</a:t>
            </a:r>
            <a:endParaRPr lang="en-US" sz="3300" dirty="0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305829B-9491-4F93-8853-9BCABA78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20158"/>
            <a:ext cx="7554921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F966F2-031A-4EA8-B214-62BED34F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135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17830-DE42-4CC0-963D-1CADCDD6E75F}"/>
              </a:ext>
            </a:extLst>
          </p:cNvPr>
          <p:cNvSpPr txBox="1"/>
          <p:nvPr/>
        </p:nvSpPr>
        <p:spPr>
          <a:xfrm>
            <a:off x="5985609" y="3833744"/>
            <a:ext cx="4862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rgbClr val="FF0000"/>
                </a:solidFill>
              </a:rPr>
              <a:t>Home Visit Ke Rumah Siswa/i Yang Bermasalah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21C3C4-FCDE-467A-869A-234049D08CA0}"/>
              </a:ext>
            </a:extLst>
          </p:cNvPr>
          <p:cNvSpPr txBox="1"/>
          <p:nvPr/>
        </p:nvSpPr>
        <p:spPr>
          <a:xfrm>
            <a:off x="-138899" y="6031468"/>
            <a:ext cx="486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err="1">
                <a:solidFill>
                  <a:srgbClr val="FF0000"/>
                </a:solidFill>
              </a:rPr>
              <a:t>Ta’dzhir</a:t>
            </a:r>
            <a:r>
              <a:rPr lang="en-ID" b="1" dirty="0">
                <a:solidFill>
                  <a:srgbClr val="FF0000"/>
                </a:solidFill>
              </a:rPr>
              <a:t> (</a:t>
            </a:r>
            <a:r>
              <a:rPr lang="en-ID" b="1" dirty="0" err="1">
                <a:solidFill>
                  <a:srgbClr val="FF0000"/>
                </a:solidFill>
              </a:rPr>
              <a:t>Hukuman</a:t>
            </a:r>
            <a:r>
              <a:rPr lang="en-ID" b="1" dirty="0">
                <a:solidFill>
                  <a:srgbClr val="FF0000"/>
                </a:solidFill>
              </a:rPr>
              <a:t> </a:t>
            </a:r>
            <a:r>
              <a:rPr lang="en-ID" b="1" dirty="0" err="1">
                <a:solidFill>
                  <a:srgbClr val="FF0000"/>
                </a:solidFill>
              </a:rPr>
              <a:t>Siswa</a:t>
            </a:r>
            <a:r>
              <a:rPr lang="en-ID" b="1" dirty="0">
                <a:solidFill>
                  <a:srgbClr val="FF0000"/>
                </a:solidFill>
              </a:rPr>
              <a:t>/</a:t>
            </a:r>
            <a:r>
              <a:rPr lang="en-ID" b="1" dirty="0" err="1">
                <a:solidFill>
                  <a:srgbClr val="FF0000"/>
                </a:solidFill>
              </a:rPr>
              <a:t>i</a:t>
            </a:r>
            <a:r>
              <a:rPr lang="en-ID" b="1" dirty="0">
                <a:solidFill>
                  <a:srgbClr val="FF0000"/>
                </a:solidFill>
              </a:rPr>
              <a:t> Yang </a:t>
            </a:r>
            <a:r>
              <a:rPr lang="en-ID" b="1" dirty="0" err="1">
                <a:solidFill>
                  <a:srgbClr val="FF0000"/>
                </a:solidFill>
              </a:rPr>
              <a:t>Melanggar</a:t>
            </a:r>
            <a:r>
              <a:rPr lang="en-ID" b="1" dirty="0">
                <a:solidFill>
                  <a:srgbClr val="FF0000"/>
                </a:solidFill>
              </a:rPr>
              <a:t>) </a:t>
            </a:r>
            <a:r>
              <a:rPr lang="en-ID" b="1" dirty="0" err="1">
                <a:solidFill>
                  <a:srgbClr val="FF0000"/>
                </a:solidFill>
              </a:rPr>
              <a:t>dengan</a:t>
            </a:r>
            <a:r>
              <a:rPr lang="en-ID" b="1" dirty="0">
                <a:solidFill>
                  <a:srgbClr val="FF0000"/>
                </a:solidFill>
              </a:rPr>
              <a:t> </a:t>
            </a:r>
            <a:r>
              <a:rPr lang="en-ID" b="1" dirty="0" err="1">
                <a:solidFill>
                  <a:srgbClr val="FF0000"/>
                </a:solidFill>
              </a:rPr>
              <a:t>membaca</a:t>
            </a:r>
            <a:r>
              <a:rPr lang="en-ID" b="1" dirty="0">
                <a:solidFill>
                  <a:srgbClr val="FF0000"/>
                </a:solidFill>
              </a:rPr>
              <a:t> Al-Qur’an </a:t>
            </a:r>
            <a:endParaRPr lang="id-ID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04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946306D-5ADD-463A-949A-DEEBA39D7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73A035-1F9A-4381-AC96-683CD2D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4ED641-0671-4D88-92E6-026A8C9F1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02EF2F-E7B1-40FC-885B-C4D89902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16602523-F26C-42DA-866B-743E6A2C0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4"/>
          <a:stretch/>
        </p:blipFill>
        <p:spPr>
          <a:xfrm>
            <a:off x="446534" y="599724"/>
            <a:ext cx="5614416" cy="3547872"/>
          </a:xfrm>
          <a:prstGeom prst="rect">
            <a:avLst/>
          </a:prstGeom>
        </p:spPr>
      </p:pic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14D213B-4204-40D0-BAD3-F2D8B646E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599" r="3" b="11330"/>
          <a:stretch/>
        </p:blipFill>
        <p:spPr>
          <a:xfrm>
            <a:off x="6116658" y="599724"/>
            <a:ext cx="5626608" cy="354787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180D5DB-9658-40A6-A418-7C699822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A2FBC-EE04-4D6C-BE07-235A54B5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20" y="4319752"/>
            <a:ext cx="10947620" cy="11559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9.2 </a:t>
            </a:r>
            <a:r>
              <a:rPr lang="en-US" sz="3600" dirty="0" err="1">
                <a:solidFill>
                  <a:srgbClr val="FFFFFF"/>
                </a:solidFill>
              </a:rPr>
              <a:t>Penanganan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siswa</a:t>
            </a:r>
            <a:r>
              <a:rPr lang="en-US" sz="3600" dirty="0">
                <a:solidFill>
                  <a:srgbClr val="FFFFFF"/>
                </a:solidFill>
              </a:rPr>
              <a:t>/</a:t>
            </a:r>
            <a:r>
              <a:rPr lang="en-US" sz="3600" dirty="0" err="1">
                <a:solidFill>
                  <a:srgbClr val="FFFFFF"/>
                </a:solidFill>
              </a:rPr>
              <a:t>i</a:t>
            </a:r>
            <a:r>
              <a:rPr lang="en-US" sz="3600" dirty="0">
                <a:solidFill>
                  <a:srgbClr val="FFFFFF"/>
                </a:solidFill>
              </a:rPr>
              <a:t> yang </a:t>
            </a:r>
            <a:r>
              <a:rPr lang="en-US" sz="3600" dirty="0" err="1">
                <a:solidFill>
                  <a:srgbClr val="FFFFFF"/>
                </a:solidFill>
              </a:rPr>
              <a:t>bermasalah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B99379-63CD-4516-875D-63468265689B}"/>
              </a:ext>
            </a:extLst>
          </p:cNvPr>
          <p:cNvSpPr txBox="1"/>
          <p:nvPr/>
        </p:nvSpPr>
        <p:spPr>
          <a:xfrm>
            <a:off x="2051112" y="5411330"/>
            <a:ext cx="908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err="1">
                <a:solidFill>
                  <a:schemeClr val="bg1"/>
                </a:solidFill>
              </a:rPr>
              <a:t>Sanksi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Siswa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Dengan</a:t>
            </a:r>
            <a:r>
              <a:rPr lang="en-ID" b="1" dirty="0">
                <a:solidFill>
                  <a:schemeClr val="bg1"/>
                </a:solidFill>
              </a:rPr>
              <a:t> Point </a:t>
            </a:r>
            <a:r>
              <a:rPr lang="en-ID" b="1" dirty="0" err="1">
                <a:solidFill>
                  <a:schemeClr val="bg1"/>
                </a:solidFill>
              </a:rPr>
              <a:t>Pelanggaran</a:t>
            </a:r>
            <a:r>
              <a:rPr lang="en-ID" b="1" dirty="0">
                <a:solidFill>
                  <a:schemeClr val="bg1"/>
                </a:solidFill>
              </a:rPr>
              <a:t> Banyak Di-</a:t>
            </a:r>
            <a:r>
              <a:rPr lang="en-ID" b="1" dirty="0" err="1">
                <a:solidFill>
                  <a:schemeClr val="bg1"/>
                </a:solidFill>
              </a:rPr>
              <a:t>Pondok</a:t>
            </a:r>
            <a:r>
              <a:rPr lang="en-ID" b="1" dirty="0">
                <a:solidFill>
                  <a:schemeClr val="bg1"/>
                </a:solidFill>
              </a:rPr>
              <a:t>-</a:t>
            </a:r>
            <a:r>
              <a:rPr lang="en-ID" b="1" dirty="0" err="1">
                <a:solidFill>
                  <a:schemeClr val="bg1"/>
                </a:solidFill>
              </a:rPr>
              <a:t>kan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ke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Pondok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Pesantren</a:t>
            </a:r>
            <a:endParaRPr lang="id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02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6488705-FACC-4B3A-930C-DFCD0623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F92A693-C11D-4258-BD5A-51F26310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1A7C75-82D3-40B8-BB33-CF1FC3BBE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6CAEEC9-2A71-4D1A-A998-D8831EC8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48DAC0EA-91CD-4017-A762-64A68A26A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64C0DB6-513F-4A06-818E-BAF03302C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6EE177-E2B3-4BA7-80D0-9C363873E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AD5821E-FF65-417A-92E8-899683900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8E1C76DA-AB37-457C-94CD-90BF7FA71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5" r="7753" b="1"/>
          <a:stretch/>
        </p:blipFill>
        <p:spPr>
          <a:xfrm>
            <a:off x="446528" y="641102"/>
            <a:ext cx="3703322" cy="3465902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CB31C5AC-46B8-4468-8E71-86196F4C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199467"/>
            <a:ext cx="7497730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A0DDC-9FC2-4F40-861C-3AF788F2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334837"/>
            <a:ext cx="7228412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10.1 </a:t>
            </a:r>
            <a:r>
              <a:rPr lang="en-US" sz="3600" dirty="0" err="1">
                <a:solidFill>
                  <a:srgbClr val="FFFFFF"/>
                </a:solidFill>
              </a:rPr>
              <a:t>unjuk</a:t>
            </a:r>
            <a:r>
              <a:rPr lang="en-US" sz="3600" dirty="0">
                <a:solidFill>
                  <a:srgbClr val="FFFFFF"/>
                </a:solidFill>
              </a:rPr>
              <a:t>/</a:t>
            </a:r>
            <a:r>
              <a:rPr lang="en-US" sz="3600" dirty="0" err="1">
                <a:solidFill>
                  <a:srgbClr val="FFFFFF"/>
                </a:solidFill>
              </a:rPr>
              <a:t>prestasi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siswa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1" name="Picture 10" descr="A picture containing green, table, person, holding&#10;&#10;Description automatically generated">
            <a:extLst>
              <a:ext uri="{FF2B5EF4-FFF2-40B4-BE49-F238E27FC236}">
                <a16:creationId xmlns:a16="http://schemas.microsoft.com/office/drawing/2014/main" id="{346D17A7-26EF-41E5-A6D1-B3FA3894D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32" b="32165"/>
          <a:stretch/>
        </p:blipFill>
        <p:spPr>
          <a:xfrm rot="16200000">
            <a:off x="4359647" y="522392"/>
            <a:ext cx="3465902" cy="3703322"/>
          </a:xfrm>
          <a:prstGeom prst="rect">
            <a:avLst/>
          </a:prstGeom>
        </p:spPr>
      </p:pic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C3EFE16-60B8-4D29-ABA5-B4FF83155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04" r="19507"/>
          <a:stretch/>
        </p:blipFill>
        <p:spPr>
          <a:xfrm>
            <a:off x="8036245" y="641102"/>
            <a:ext cx="3702435" cy="3465902"/>
          </a:xfrm>
          <a:prstGeom prst="rect">
            <a:avLst/>
          </a:prstGeom>
        </p:spPr>
      </p:pic>
      <p:pic>
        <p:nvPicPr>
          <p:cNvPr id="9" name="Picture 8" descr="A group of people standing in front of a tree&#10;&#10;Description automatically generated">
            <a:extLst>
              <a:ext uri="{FF2B5EF4-FFF2-40B4-BE49-F238E27FC236}">
                <a16:creationId xmlns:a16="http://schemas.microsoft.com/office/drawing/2014/main" id="{D119D254-9A33-4515-B88E-31136A16B5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97" r="-1" b="-1"/>
          <a:stretch/>
        </p:blipFill>
        <p:spPr>
          <a:xfrm>
            <a:off x="8035356" y="4195909"/>
            <a:ext cx="3702435" cy="219465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219AD1F-BBF1-4A7F-B54F-220671CEA417}"/>
              </a:ext>
            </a:extLst>
          </p:cNvPr>
          <p:cNvSpPr txBox="1"/>
          <p:nvPr/>
        </p:nvSpPr>
        <p:spPr>
          <a:xfrm>
            <a:off x="977646" y="5383508"/>
            <a:ext cx="687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err="1">
                <a:solidFill>
                  <a:schemeClr val="bg1"/>
                </a:solidFill>
              </a:rPr>
              <a:t>Mengikuti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kegiatan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lomba</a:t>
            </a:r>
            <a:r>
              <a:rPr lang="en-ID" b="1" dirty="0">
                <a:solidFill>
                  <a:schemeClr val="bg1"/>
                </a:solidFill>
              </a:rPr>
              <a:t> pada </a:t>
            </a:r>
            <a:r>
              <a:rPr lang="en-ID" b="1" dirty="0" err="1">
                <a:solidFill>
                  <a:schemeClr val="bg1"/>
                </a:solidFill>
              </a:rPr>
              <a:t>bidang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akademik</a:t>
            </a:r>
            <a:r>
              <a:rPr lang="en-ID" b="1" dirty="0">
                <a:solidFill>
                  <a:schemeClr val="bg1"/>
                </a:solidFill>
              </a:rPr>
              <a:t> dan non-</a:t>
            </a:r>
            <a:r>
              <a:rPr lang="en-ID" b="1" dirty="0" err="1">
                <a:solidFill>
                  <a:schemeClr val="bg1"/>
                </a:solidFill>
              </a:rPr>
              <a:t>akademik</a:t>
            </a:r>
            <a:endParaRPr lang="id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8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AD936F5-D47C-418E-957B-E67FE0AB7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83D63D-AFF6-450E-9563-88C596AE6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16AD71-390C-4868-A5FB-5EB087437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1BE33D-0E67-4BB0-8A1B-581C9F3C4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428F49-D716-4BA1-9E15-BCC588E96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5" y="619432"/>
            <a:ext cx="3697570" cy="5771133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CD39A-86EF-4626-B0DA-71E2D380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33547" cy="13662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D" dirty="0">
                <a:solidFill>
                  <a:srgbClr val="FFFFFF"/>
                </a:solidFill>
              </a:rPr>
              <a:t>10.2 </a:t>
            </a:r>
            <a:r>
              <a:rPr lang="en-US" dirty="0" err="1">
                <a:solidFill>
                  <a:srgbClr val="FFFFFF"/>
                </a:solidFill>
              </a:rPr>
              <a:t>unjuk</a:t>
            </a:r>
            <a:r>
              <a:rPr lang="en-US" dirty="0">
                <a:solidFill>
                  <a:srgbClr val="FFFFFF"/>
                </a:solidFill>
              </a:rPr>
              <a:t>/</a:t>
            </a:r>
            <a:r>
              <a:rPr lang="en-US" dirty="0" err="1">
                <a:solidFill>
                  <a:srgbClr val="FFFFFF"/>
                </a:solidFill>
              </a:rPr>
              <a:t>prestasi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siswa</a:t>
            </a:r>
            <a:r>
              <a:rPr lang="en-ID" dirty="0">
                <a:solidFill>
                  <a:srgbClr val="FFFFFF"/>
                </a:solidFill>
              </a:rPr>
              <a:t> </a:t>
            </a:r>
            <a:endParaRPr lang="id-ID" dirty="0">
              <a:solidFill>
                <a:srgbClr val="FFFFFF"/>
              </a:solidFill>
            </a:endParaRPr>
          </a:p>
        </p:txBody>
      </p:sp>
      <p:pic>
        <p:nvPicPr>
          <p:cNvPr id="7" name="Picture 6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0E611C19-927C-4CEE-B438-A5532E541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3" r="17612" b="-1"/>
          <a:stretch/>
        </p:blipFill>
        <p:spPr>
          <a:xfrm>
            <a:off x="4241827" y="619432"/>
            <a:ext cx="3703320" cy="2847165"/>
          </a:xfrm>
          <a:prstGeom prst="rect">
            <a:avLst/>
          </a:prstGeom>
        </p:spPr>
      </p:pic>
      <p:pic>
        <p:nvPicPr>
          <p:cNvPr id="5" name="Content Placeholder 4" descr="A group of people walking on a beach&#10;&#10;Description automatically generated">
            <a:extLst>
              <a:ext uri="{FF2B5EF4-FFF2-40B4-BE49-F238E27FC236}">
                <a16:creationId xmlns:a16="http://schemas.microsoft.com/office/drawing/2014/main" id="{1218C0F6-AF97-40FF-AC5C-567EA979A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842" b="-1"/>
          <a:stretch/>
        </p:blipFill>
        <p:spPr>
          <a:xfrm>
            <a:off x="8042503" y="619432"/>
            <a:ext cx="3702973" cy="2847165"/>
          </a:xfrm>
          <a:prstGeom prst="rect">
            <a:avLst/>
          </a:prstGeom>
        </p:spPr>
      </p:pic>
      <p:pic>
        <p:nvPicPr>
          <p:cNvPr id="9" name="Picture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80F74BD-3548-4DF4-877B-1E9AD225E5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19" r="13356" b="2"/>
          <a:stretch/>
        </p:blipFill>
        <p:spPr>
          <a:xfrm>
            <a:off x="4241821" y="3562350"/>
            <a:ext cx="3703320" cy="2825496"/>
          </a:xfrm>
          <a:prstGeom prst="rect">
            <a:avLst/>
          </a:prstGeom>
        </p:spPr>
      </p:pic>
      <p:pic>
        <p:nvPicPr>
          <p:cNvPr id="11" name="Picture 10" descr="A group of people on a rock&#10;&#10;Description automatically generated">
            <a:extLst>
              <a:ext uri="{FF2B5EF4-FFF2-40B4-BE49-F238E27FC236}">
                <a16:creationId xmlns:a16="http://schemas.microsoft.com/office/drawing/2014/main" id="{B6530C78-06DF-4758-B0A0-F0BEF99B09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69" r="4213" b="2"/>
          <a:stretch/>
        </p:blipFill>
        <p:spPr>
          <a:xfrm>
            <a:off x="8037116" y="3562351"/>
            <a:ext cx="3702973" cy="28254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C5B41B-D212-4061-AD0E-359ACDC8F89F}"/>
              </a:ext>
            </a:extLst>
          </p:cNvPr>
          <p:cNvSpPr txBox="1"/>
          <p:nvPr/>
        </p:nvSpPr>
        <p:spPr>
          <a:xfrm>
            <a:off x="754397" y="2318536"/>
            <a:ext cx="3260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err="1">
                <a:solidFill>
                  <a:schemeClr val="bg1"/>
                </a:solidFill>
              </a:rPr>
              <a:t>Kegiatan</a:t>
            </a:r>
            <a:r>
              <a:rPr lang="en-ID" b="1" dirty="0">
                <a:solidFill>
                  <a:schemeClr val="bg1"/>
                </a:solidFill>
              </a:rPr>
              <a:t> salah </a:t>
            </a:r>
            <a:r>
              <a:rPr lang="en-ID" b="1" dirty="0" err="1">
                <a:solidFill>
                  <a:schemeClr val="bg1"/>
                </a:solidFill>
              </a:rPr>
              <a:t>satu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bidang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Ekstrakulikuler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Wajib</a:t>
            </a:r>
            <a:r>
              <a:rPr lang="en-ID" b="1" dirty="0">
                <a:solidFill>
                  <a:schemeClr val="bg1"/>
                </a:solidFill>
              </a:rPr>
              <a:t> Non-</a:t>
            </a:r>
            <a:r>
              <a:rPr lang="en-ID" b="1" dirty="0" err="1">
                <a:solidFill>
                  <a:schemeClr val="bg1"/>
                </a:solidFill>
              </a:rPr>
              <a:t>Akademik</a:t>
            </a:r>
            <a:r>
              <a:rPr lang="en-ID" b="1" dirty="0">
                <a:solidFill>
                  <a:schemeClr val="bg1"/>
                </a:solidFill>
              </a:rPr>
              <a:t> (</a:t>
            </a:r>
            <a:r>
              <a:rPr lang="en-ID" b="1" dirty="0" err="1">
                <a:solidFill>
                  <a:schemeClr val="bg1"/>
                </a:solidFill>
              </a:rPr>
              <a:t>Pramuka</a:t>
            </a:r>
            <a:r>
              <a:rPr lang="en-ID" b="1" dirty="0">
                <a:solidFill>
                  <a:schemeClr val="bg1"/>
                </a:solidFill>
              </a:rPr>
              <a:t>) – </a:t>
            </a:r>
            <a:r>
              <a:rPr lang="en-ID" b="1" dirty="0" err="1">
                <a:solidFill>
                  <a:schemeClr val="bg1"/>
                </a:solidFill>
              </a:rPr>
              <a:t>Bakti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Lingkungan</a:t>
            </a:r>
            <a:endParaRPr lang="id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37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6488705-FACC-4B3A-930C-DFCD0623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92A693-C11D-4258-BD5A-51F26310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1A7C75-82D3-40B8-BB33-CF1FC3BBE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CAEEC9-2A71-4D1A-A998-D8831EC8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BACA26-DCE5-4FFE-AD82-8EC870DD9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987E47FF-15C2-454B-A9FD-A2F0E218D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4" r="11734" b="-2"/>
          <a:stretch/>
        </p:blipFill>
        <p:spPr>
          <a:xfrm>
            <a:off x="20" y="-2"/>
            <a:ext cx="4544548" cy="4219698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FAC2B386-054F-40BC-B3E6-93DCF577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7" r="30278" b="2"/>
          <a:stretch/>
        </p:blipFill>
        <p:spPr>
          <a:xfrm>
            <a:off x="4628834" y="-3"/>
            <a:ext cx="3732157" cy="426695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5F9D3AB-061F-40F2-94F2-0F9DCD1B6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20F93-C5E3-42BC-926D-43E561D3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42" y="4571122"/>
            <a:ext cx="6591957" cy="10379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11. Kegiatan parenting siswa</a:t>
            </a:r>
          </a:p>
        </p:txBody>
      </p:sp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26753E4C-2140-4725-9AB0-890E8EBC49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30" r="23831" b="1"/>
          <a:stretch/>
        </p:blipFill>
        <p:spPr>
          <a:xfrm>
            <a:off x="8457419" y="5"/>
            <a:ext cx="3734578" cy="421928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0F9BD37-4DB5-4730-821E-01F12FA35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5326" y="4220158"/>
            <a:ext cx="7689094" cy="90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334DD8B2-B07E-4FCD-93C9-093185A09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-4" b="15391"/>
          <a:stretch/>
        </p:blipFill>
        <p:spPr>
          <a:xfrm>
            <a:off x="-2" y="4310260"/>
            <a:ext cx="4544568" cy="25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6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B7C3-C56A-4B22-9AA7-87AFBE6F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09809"/>
          </a:xfrm>
        </p:spPr>
        <p:txBody>
          <a:bodyPr/>
          <a:lstStyle/>
          <a:p>
            <a:r>
              <a:rPr lang="en-ID" dirty="0"/>
              <a:t>2. </a:t>
            </a:r>
            <a:r>
              <a:rPr lang="en-ID" dirty="0" err="1"/>
              <a:t>Pelanggaran</a:t>
            </a:r>
            <a:r>
              <a:rPr lang="en-ID" dirty="0"/>
              <a:t> yang </a:t>
            </a:r>
            <a:r>
              <a:rPr lang="en-ID" dirty="0" err="1"/>
              <a:t>ditangani</a:t>
            </a:r>
            <a:r>
              <a:rPr lang="en-ID" dirty="0"/>
              <a:t> </a:t>
            </a:r>
            <a:r>
              <a:rPr lang="en-ID" dirty="0" err="1"/>
              <a:t>pihak</a:t>
            </a:r>
            <a:r>
              <a:rPr lang="en-ID" dirty="0"/>
              <a:t> </a:t>
            </a:r>
            <a:r>
              <a:rPr lang="en-ID" dirty="0" err="1"/>
              <a:t>berwajib</a:t>
            </a:r>
            <a:endParaRPr lang="id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73A9B6-1378-4494-ACEE-83F315B29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8066" y="3525843"/>
            <a:ext cx="3795494" cy="28466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C6AB7-82B8-4185-8E17-1FBC26FCE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365" y="2006086"/>
            <a:ext cx="2913537" cy="3884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8BED5E-940B-478D-9CCE-B2AA1579D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439" y="1466806"/>
            <a:ext cx="2611762" cy="3482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B20CA1-52E2-4B7E-A014-8FE75BA044CE}"/>
              </a:ext>
            </a:extLst>
          </p:cNvPr>
          <p:cNvSpPr txBox="1"/>
          <p:nvPr/>
        </p:nvSpPr>
        <p:spPr>
          <a:xfrm>
            <a:off x="1118440" y="5971178"/>
            <a:ext cx="584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Peringatan</a:t>
            </a:r>
            <a:r>
              <a:rPr lang="en-ID" dirty="0"/>
              <a:t> dan </a:t>
            </a:r>
            <a:r>
              <a:rPr lang="en-ID" dirty="0" err="1"/>
              <a:t>Penanganan</a:t>
            </a:r>
            <a:r>
              <a:rPr lang="en-ID" dirty="0"/>
              <a:t> </a:t>
            </a:r>
            <a:r>
              <a:rPr lang="en-ID" dirty="0" err="1"/>
              <a:t>Tilang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Polantas</a:t>
            </a:r>
            <a:r>
              <a:rPr lang="en-ID" dirty="0"/>
              <a:t> </a:t>
            </a:r>
            <a:r>
              <a:rPr lang="en-ID" dirty="0" err="1"/>
              <a:t>terkait</a:t>
            </a:r>
            <a:r>
              <a:rPr lang="en-ID" dirty="0"/>
              <a:t> </a:t>
            </a:r>
            <a:r>
              <a:rPr lang="en-ID" dirty="0" err="1"/>
              <a:t>kelengkapan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berkendara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25067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141EE-382E-4E4C-9C79-6B545899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62818"/>
          </a:xfrm>
        </p:spPr>
        <p:txBody>
          <a:bodyPr/>
          <a:lstStyle/>
          <a:p>
            <a:r>
              <a:rPr lang="en-ID" dirty="0"/>
              <a:t>3. </a:t>
            </a:r>
            <a:r>
              <a:rPr lang="en-ID" dirty="0" err="1"/>
              <a:t>Pelanggaran</a:t>
            </a:r>
            <a:r>
              <a:rPr lang="en-ID" dirty="0"/>
              <a:t> </a:t>
            </a:r>
            <a:r>
              <a:rPr lang="en-ID" dirty="0" err="1"/>
              <a:t>Keterlambatan</a:t>
            </a:r>
            <a:r>
              <a:rPr lang="en-ID" dirty="0"/>
              <a:t> </a:t>
            </a:r>
            <a:r>
              <a:rPr lang="en-ID" dirty="0" err="1"/>
              <a:t>siswa</a:t>
            </a:r>
            <a:endParaRPr lang="id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CD4B04-6359-46B5-A987-501654696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5170" y="2138885"/>
            <a:ext cx="3440308" cy="25802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D4E273-B448-4CEB-B4ED-70FFD1C8F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206" y="1483940"/>
            <a:ext cx="3440309" cy="4587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3E342-0958-4AEB-ADB6-B9E9EDAE3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73" y="1447812"/>
            <a:ext cx="3106223" cy="2329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5915EE-23DE-4165-8767-32A3F6ED546F}"/>
              </a:ext>
            </a:extLst>
          </p:cNvPr>
          <p:cNvSpPr txBox="1"/>
          <p:nvPr/>
        </p:nvSpPr>
        <p:spPr>
          <a:xfrm>
            <a:off x="1403939" y="5087022"/>
            <a:ext cx="584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Peringatan</a:t>
            </a:r>
            <a:r>
              <a:rPr lang="en-ID" dirty="0"/>
              <a:t> dan </a:t>
            </a:r>
            <a:r>
              <a:rPr lang="en-ID" dirty="0" err="1"/>
              <a:t>Penanganan</a:t>
            </a:r>
            <a:r>
              <a:rPr lang="en-ID" dirty="0"/>
              <a:t> </a:t>
            </a:r>
            <a:r>
              <a:rPr lang="en-ID" dirty="0" err="1"/>
              <a:t>Siswa</a:t>
            </a:r>
            <a:r>
              <a:rPr lang="en-ID" dirty="0"/>
              <a:t>/</a:t>
            </a:r>
            <a:r>
              <a:rPr lang="en-ID" dirty="0" err="1"/>
              <a:t>i</a:t>
            </a:r>
            <a:r>
              <a:rPr lang="en-ID" dirty="0"/>
              <a:t> yang </a:t>
            </a:r>
            <a:r>
              <a:rPr lang="en-ID" dirty="0" err="1"/>
              <a:t>terlambat</a:t>
            </a:r>
            <a:r>
              <a:rPr lang="en-ID" dirty="0"/>
              <a:t> </a:t>
            </a:r>
            <a:r>
              <a:rPr lang="en-ID" dirty="0" err="1"/>
              <a:t>masuk</a:t>
            </a:r>
            <a:r>
              <a:rPr lang="en-ID" dirty="0"/>
              <a:t> </a:t>
            </a:r>
            <a:r>
              <a:rPr lang="en-ID" dirty="0" err="1"/>
              <a:t>sekolah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32409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592B42C-58FA-4A86-86F9-BA64DFB52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AE81AC-D16D-497C-95C0-16E491F11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65720C-012A-4C28-8AA5-75E0C7CC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137993-2819-4F0D-9767-4F7C41F33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9E8B1E-9FF3-4471-BF13-F774FD86E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749DB-ED88-4F61-BB29-DD5DDB9DE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4. Pelanggaran tertidur di kelas pada saat jam kbm </a:t>
            </a:r>
          </a:p>
        </p:txBody>
      </p:sp>
      <p:pic>
        <p:nvPicPr>
          <p:cNvPr id="5" name="Content Placeholder 4" descr="A picture containing indoor, person, person, laying&#10;&#10;Description automatically generated">
            <a:extLst>
              <a:ext uri="{FF2B5EF4-FFF2-40B4-BE49-F238E27FC236}">
                <a16:creationId xmlns:a16="http://schemas.microsoft.com/office/drawing/2014/main" id="{265DA1DD-26C7-4364-A366-4F14FCB29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639" r="2" b="12385"/>
          <a:stretch/>
        </p:blipFill>
        <p:spPr>
          <a:xfrm>
            <a:off x="4243791" y="638175"/>
            <a:ext cx="3702877" cy="5762625"/>
          </a:xfrm>
          <a:prstGeom prst="rect">
            <a:avLst/>
          </a:prstGeom>
        </p:spPr>
      </p:pic>
      <p:pic>
        <p:nvPicPr>
          <p:cNvPr id="7" name="Picture 6" descr="A picture containing table, person, sitting, computer&#10;&#10;Description automatically generated">
            <a:extLst>
              <a:ext uri="{FF2B5EF4-FFF2-40B4-BE49-F238E27FC236}">
                <a16:creationId xmlns:a16="http://schemas.microsoft.com/office/drawing/2014/main" id="{BDD3537D-43CD-4608-9A11-B73CBE629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27" b="3"/>
          <a:stretch/>
        </p:blipFill>
        <p:spPr>
          <a:xfrm>
            <a:off x="8036240" y="638175"/>
            <a:ext cx="3702877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55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C562-141D-49AE-A9AF-952CC281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11527"/>
          </a:xfrm>
        </p:spPr>
        <p:txBody>
          <a:bodyPr/>
          <a:lstStyle/>
          <a:p>
            <a:r>
              <a:rPr lang="en-ID" dirty="0"/>
              <a:t>5. </a:t>
            </a:r>
            <a:r>
              <a:rPr lang="en-ID" dirty="0" err="1"/>
              <a:t>Konseling</a:t>
            </a:r>
            <a:r>
              <a:rPr lang="en-ID" dirty="0"/>
              <a:t> </a:t>
            </a:r>
            <a:r>
              <a:rPr lang="en-ID" dirty="0" err="1"/>
              <a:t>bimbingan</a:t>
            </a:r>
            <a:r>
              <a:rPr lang="en-ID" dirty="0"/>
              <a:t> </a:t>
            </a:r>
            <a:r>
              <a:rPr lang="en-ID" dirty="0" err="1"/>
              <a:t>siswa</a:t>
            </a:r>
            <a:r>
              <a:rPr lang="en-ID" dirty="0"/>
              <a:t> yang </a:t>
            </a:r>
            <a:r>
              <a:rPr lang="en-ID" dirty="0" err="1"/>
              <a:t>bermasalah</a:t>
            </a:r>
            <a:endParaRPr lang="id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D6761E-D0F5-4952-9027-6FCA3B5E3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7718" y="1499712"/>
            <a:ext cx="6596626" cy="4947470"/>
          </a:xfr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71B0F59-AF5D-4186-9B2C-47667EFB2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554" y="1480059"/>
            <a:ext cx="3774246" cy="50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5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C4B5BF5-FF9C-4924-B7E3-175E8FBCF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212BDA-7BCB-45CA-8B7D-8E3870A0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3259EA-7CAC-4F6C-B3CD-EF4DEACD2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E935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73906C-F040-4ADB-A362-4BDB201B6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3BA949C-64A0-43D3-B5F3-4DEA20D4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05" r="6357"/>
          <a:stretch/>
        </p:blipFill>
        <p:spPr>
          <a:xfrm>
            <a:off x="446532" y="641102"/>
            <a:ext cx="3703322" cy="3465902"/>
          </a:xfrm>
          <a:prstGeom prst="rect">
            <a:avLst/>
          </a:prstGeom>
        </p:spPr>
      </p:pic>
      <p:pic>
        <p:nvPicPr>
          <p:cNvPr id="5" name="Content Placeholder 4" descr="A person wearing a blue shirt&#10;&#10;Description automatically generated">
            <a:extLst>
              <a:ext uri="{FF2B5EF4-FFF2-40B4-BE49-F238E27FC236}">
                <a16:creationId xmlns:a16="http://schemas.microsoft.com/office/drawing/2014/main" id="{2A12BDFE-C148-49BB-AF29-A233AFFC0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042" r="-3" b="17764"/>
          <a:stretch/>
        </p:blipFill>
        <p:spPr>
          <a:xfrm>
            <a:off x="4240942" y="641102"/>
            <a:ext cx="3703322" cy="346590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31621D3-A277-46EF-93A9-0D5140FA9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199467"/>
            <a:ext cx="7497730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F15FA4-5659-4CDE-976C-A6A3AC08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36" y="4893646"/>
            <a:ext cx="7228412" cy="588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</a:rPr>
              <a:t>6. Model </a:t>
            </a:r>
            <a:r>
              <a:rPr lang="en-US" sz="3200" dirty="0" err="1">
                <a:solidFill>
                  <a:srgbClr val="FFFFFF"/>
                </a:solidFill>
              </a:rPr>
              <a:t>rambut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siswa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laki-laki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17FFC2AE-0F1A-4254-BA01-A1E4DDD0F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2" r="7738" b="2"/>
          <a:stretch/>
        </p:blipFill>
        <p:spPr>
          <a:xfrm>
            <a:off x="8036241" y="641102"/>
            <a:ext cx="3702435" cy="57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7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5E47987-51DD-47D8-82CB-3239C1041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3B51BC-A337-4FC1-8BEC-2C71D3B3F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6EB04D-98C2-4D74-86BC-1E95ECF5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E21824-8381-405C-BDEF-3859DE644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EA7B49C-1DDA-4A36-B615-CCE52D77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49BF0E-90A2-447D-851A-A1C4FC5E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911" y="638175"/>
            <a:ext cx="3682784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47D0C-1A07-4E8A-98E8-1E0B90FA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7.1 </a:t>
            </a:r>
            <a:r>
              <a:rPr lang="en-US" sz="3600" dirty="0" err="1">
                <a:solidFill>
                  <a:srgbClr val="FFFFFF"/>
                </a:solidFill>
              </a:rPr>
              <a:t>Ketentuan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pemasangan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atribut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seragam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sekolah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432A1A-7A25-4237-B64F-E0244D852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1419D3-21C1-47D3-9BB6-2E08FCE81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383C2D-F910-444C-AFBF-2A6C72EB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C7279F-774B-48BD-8EC4-E7346A34A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2242" y="627940"/>
            <a:ext cx="3704425" cy="283709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DDDFD6-72D5-4EF4-A4DB-73C14A4C58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11999" y="945245"/>
            <a:ext cx="3356919" cy="219511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DDFE527-440F-4625-B425-54376B60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2736" y="627940"/>
            <a:ext cx="3704425" cy="2847329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3D615B-64BD-48DD-9C3F-84915FAEA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8458949" y="1094271"/>
            <a:ext cx="2901117" cy="189705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C2E4842-085B-4316-A26B-BFB4CF21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0762" y="3572039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A6E317D-E791-4AA7-BE7E-577622706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999" y="3886538"/>
            <a:ext cx="3356919" cy="219878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8015A85-E7C2-4028-A775-8B61DA2C2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3247" y="3572038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B8BF38-DC08-4017-9718-2BE292ACC2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58949" y="4037399"/>
            <a:ext cx="2901117" cy="189705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CAF76B-1C12-41AB-88D0-4541FB890C00}"/>
              </a:ext>
            </a:extLst>
          </p:cNvPr>
          <p:cNvSpPr txBox="1"/>
          <p:nvPr/>
        </p:nvSpPr>
        <p:spPr>
          <a:xfrm>
            <a:off x="4581229" y="3094828"/>
            <a:ext cx="308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Putih</a:t>
            </a:r>
            <a:r>
              <a:rPr lang="en-ID" dirty="0"/>
              <a:t> Abu-Abu Putri</a:t>
            </a:r>
            <a:endParaRPr lang="id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FA3C22-12A7-467D-9A96-7AD92EBDA4EF}"/>
              </a:ext>
            </a:extLst>
          </p:cNvPr>
          <p:cNvSpPr txBox="1"/>
          <p:nvPr/>
        </p:nvSpPr>
        <p:spPr>
          <a:xfrm>
            <a:off x="4581229" y="6007658"/>
            <a:ext cx="308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Putih</a:t>
            </a:r>
            <a:r>
              <a:rPr lang="en-ID" dirty="0"/>
              <a:t> Abu-Abu Putra</a:t>
            </a:r>
            <a:endParaRPr lang="id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818832-E7E3-482D-88F1-17D96C8316D3}"/>
              </a:ext>
            </a:extLst>
          </p:cNvPr>
          <p:cNvSpPr txBox="1"/>
          <p:nvPr/>
        </p:nvSpPr>
        <p:spPr>
          <a:xfrm>
            <a:off x="8450180" y="3094828"/>
            <a:ext cx="29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Eksekutif</a:t>
            </a:r>
            <a:r>
              <a:rPr lang="en-ID" dirty="0"/>
              <a:t> Putri</a:t>
            </a:r>
            <a:endParaRPr lang="id-ID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84BA66-D21A-45AC-8EA0-A085523C5510}"/>
              </a:ext>
            </a:extLst>
          </p:cNvPr>
          <p:cNvSpPr txBox="1"/>
          <p:nvPr/>
        </p:nvSpPr>
        <p:spPr>
          <a:xfrm>
            <a:off x="8439039" y="5977845"/>
            <a:ext cx="29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Eksekutif</a:t>
            </a:r>
            <a:r>
              <a:rPr lang="en-ID" dirty="0"/>
              <a:t> Putra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1321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5E47987-51DD-47D8-82CB-3239C1041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3B51BC-A337-4FC1-8BEC-2C71D3B3F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6EB04D-98C2-4D74-86BC-1E95ECF5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E21824-8381-405C-BDEF-3859DE644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EA7B49C-1DDA-4A36-B615-CCE52D77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49BF0E-90A2-447D-851A-A1C4FC5E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911" y="638175"/>
            <a:ext cx="3682784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7F8EB-D4FD-4F5F-991C-24D20787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7.2 ketentuan pemasangan atribut seragam sekolah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432A1A-7A25-4237-B64F-E0244D852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1419D3-21C1-47D3-9BB6-2E08FCE81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383C2D-F910-444C-AFBF-2A6C72EB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C7279F-774B-48BD-8EC4-E7346A34A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2242" y="627940"/>
            <a:ext cx="3704425" cy="283709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BF339-E3CB-4C30-8433-EF8E51BC67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11999" y="945245"/>
            <a:ext cx="3356919" cy="219511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DDFE527-440F-4625-B425-54376B60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2736" y="627940"/>
            <a:ext cx="3704425" cy="2847329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B2D509-E6AF-4EB8-A718-8FD702F6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23232" y="940135"/>
            <a:ext cx="3372551" cy="220533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C2E4842-085B-4316-A26B-BFB4CF21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0762" y="3572039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2F5E6E-4FFA-4F1A-ADCE-64F42B276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4411999" y="3888373"/>
            <a:ext cx="3356919" cy="219511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8015A85-E7C2-4028-A775-8B61DA2C2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3247" y="3572038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190B5B-5BF5-4BBE-88A0-D0503F7AC7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23232" y="3883262"/>
            <a:ext cx="3372551" cy="22053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7659C69-9DF2-43F3-AAA5-2D82D74DD26E}"/>
              </a:ext>
            </a:extLst>
          </p:cNvPr>
          <p:cNvSpPr txBox="1"/>
          <p:nvPr/>
        </p:nvSpPr>
        <p:spPr>
          <a:xfrm>
            <a:off x="4708362" y="3082127"/>
            <a:ext cx="29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Pramuka</a:t>
            </a:r>
            <a:r>
              <a:rPr lang="en-ID" dirty="0"/>
              <a:t> Putri</a:t>
            </a:r>
            <a:endParaRPr lang="id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972768-5FFF-43F5-9EAF-D5B262959AB2}"/>
              </a:ext>
            </a:extLst>
          </p:cNvPr>
          <p:cNvSpPr txBox="1"/>
          <p:nvPr/>
        </p:nvSpPr>
        <p:spPr>
          <a:xfrm>
            <a:off x="8450180" y="3094828"/>
            <a:ext cx="29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Batik Putra</a:t>
            </a:r>
            <a:endParaRPr lang="id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360C79-6722-46CC-A085-38A131C51AC2}"/>
              </a:ext>
            </a:extLst>
          </p:cNvPr>
          <p:cNvSpPr txBox="1"/>
          <p:nvPr/>
        </p:nvSpPr>
        <p:spPr>
          <a:xfrm>
            <a:off x="4638947" y="6021232"/>
            <a:ext cx="29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Pramuka</a:t>
            </a:r>
            <a:r>
              <a:rPr lang="en-ID" dirty="0"/>
              <a:t> Putra</a:t>
            </a:r>
            <a:endParaRPr lang="id-ID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652C0D-3DD9-4B95-9FF6-277862366498}"/>
              </a:ext>
            </a:extLst>
          </p:cNvPr>
          <p:cNvSpPr txBox="1"/>
          <p:nvPr/>
        </p:nvSpPr>
        <p:spPr>
          <a:xfrm>
            <a:off x="8450180" y="6017543"/>
            <a:ext cx="29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Eksekutif</a:t>
            </a:r>
            <a:r>
              <a:rPr lang="en-ID" dirty="0"/>
              <a:t> Putri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4709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A965-7866-46A9-A3FF-C9BE9ADD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56801"/>
          </a:xfrm>
        </p:spPr>
        <p:txBody>
          <a:bodyPr/>
          <a:lstStyle/>
          <a:p>
            <a:r>
              <a:rPr lang="en-ID" dirty="0"/>
              <a:t>8.1 </a:t>
            </a:r>
            <a:r>
              <a:rPr lang="en-ID" dirty="0" err="1"/>
              <a:t>jenis</a:t>
            </a:r>
            <a:r>
              <a:rPr lang="en-ID" dirty="0"/>
              <a:t> </a:t>
            </a:r>
            <a:r>
              <a:rPr lang="en-ID" dirty="0" err="1"/>
              <a:t>pelanggaran</a:t>
            </a:r>
            <a:r>
              <a:rPr lang="en-ID" dirty="0"/>
              <a:t>, </a:t>
            </a:r>
            <a:r>
              <a:rPr lang="en-ID" dirty="0" err="1"/>
              <a:t>sanksi</a:t>
            </a:r>
            <a:r>
              <a:rPr lang="en-ID" dirty="0"/>
              <a:t> dan reward </a:t>
            </a:r>
            <a:r>
              <a:rPr lang="en-ID" dirty="0" err="1"/>
              <a:t>smkn</a:t>
            </a:r>
            <a:r>
              <a:rPr lang="en-ID" dirty="0"/>
              <a:t> 1 </a:t>
            </a:r>
            <a:r>
              <a:rPr lang="en-ID" dirty="0" err="1"/>
              <a:t>grati</a:t>
            </a:r>
            <a:endParaRPr lang="id-ID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71955C-E48D-462A-83D2-00617622B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1258957"/>
            <a:ext cx="11204006" cy="5043369"/>
          </a:xfrm>
        </p:spPr>
      </p:pic>
    </p:spTree>
    <p:extLst>
      <p:ext uri="{BB962C8B-B14F-4D97-AF65-F5344CB8AC3E}">
        <p14:creationId xmlns:p14="http://schemas.microsoft.com/office/powerpoint/2010/main" val="58787527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5255AC-12AC-4323-AA35-9BAC798B66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D2D995-20F0-4C14-BF62-1248AB4B484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BB3242A4-1E6A-4E02-809C-4A24066EC0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Microsoft Office PowerPoint</Application>
  <PresentationFormat>Widescreen</PresentationFormat>
  <Paragraphs>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Franklin Gothic Book</vt:lpstr>
      <vt:lpstr>Franklin Gothic Demi</vt:lpstr>
      <vt:lpstr>Gill Sans MT</vt:lpstr>
      <vt:lpstr>Wingdings 2</vt:lpstr>
      <vt:lpstr>DividendVTI</vt:lpstr>
      <vt:lpstr>Materi pengenalan lingkungan sekolah – seksi ketertiban</vt:lpstr>
      <vt:lpstr>2. Pelanggaran yang ditangani pihak berwajib</vt:lpstr>
      <vt:lpstr>3. Pelanggaran Keterlambatan siswa</vt:lpstr>
      <vt:lpstr>4. Pelanggaran tertidur di kelas pada saat jam kbm </vt:lpstr>
      <vt:lpstr>5. Konseling bimbingan siswa yang bermasalah</vt:lpstr>
      <vt:lpstr>6. Model rambut siswa laki-laki</vt:lpstr>
      <vt:lpstr>7.1 Ketentuan pemasangan atribut seragam sekolah</vt:lpstr>
      <vt:lpstr>7.2 ketentuan pemasangan atribut seragam sekolah</vt:lpstr>
      <vt:lpstr>8.1 jenis pelanggaran, sanksi dan reward smkn 1 grati</vt:lpstr>
      <vt:lpstr>8.2 jenis pelanggaran, sanksi dan reward smkn 1 grati</vt:lpstr>
      <vt:lpstr>8.3 jenis pelanggaran, sanksi dan reward smkn 1 grati</vt:lpstr>
      <vt:lpstr>8.4 jenis pelanggaran, sanksi dan reward smkn 1 grati</vt:lpstr>
      <vt:lpstr>8.5 jenis pelanggaran, sanksi dan reward smkn 1 grati</vt:lpstr>
      <vt:lpstr>9.1 Penanganan siswa/i yang bermasalah</vt:lpstr>
      <vt:lpstr>9.2 Penanganan siswa/i yang bermasalah </vt:lpstr>
      <vt:lpstr>10.1 unjuk/prestasi siswa</vt:lpstr>
      <vt:lpstr>10.2 unjuk/prestasi siswa </vt:lpstr>
      <vt:lpstr>11. Kegiatan parenting siswa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2020-07-10T11:31:01Z</dcterms:created>
  <dcterms:modified xsi:type="dcterms:W3CDTF">2020-07-13T11:36:58Z</dcterms:modified>
</cp:coreProperties>
</file>